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4">
  <p:sldMasterIdLst>
    <p:sldMasterId id="2147483737" r:id="rId1"/>
  </p:sldMasterIdLst>
  <p:notesMasterIdLst>
    <p:notesMasterId r:id="rId21"/>
  </p:notesMasterIdLst>
  <p:sldIdLst>
    <p:sldId id="256" r:id="rId2"/>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6" r:id="rId17"/>
    <p:sldId id="344" r:id="rId18"/>
    <p:sldId id="289" r:id="rId19"/>
    <p:sldId id="287" r:id="rId20"/>
  </p:sldIdLst>
  <p:sldSz cx="9144000" cy="5143500" type="screen16x9"/>
  <p:notesSz cx="6858000" cy="9144000"/>
  <p:embeddedFontLst>
    <p:embeddedFont>
      <p:font typeface="Squada One" panose="020B0604020202020204" charset="0"/>
      <p:regular r:id="rId22"/>
    </p:embeddedFont>
    <p:embeddedFont>
      <p:font typeface="Calibri" panose="020F0502020204030204" pitchFamily="34" charset="0"/>
      <p:regular r:id="rId23"/>
      <p:bold r:id="rId24"/>
      <p:italic r:id="rId25"/>
      <p:boldItalic r:id="rId26"/>
    </p:embeddedFont>
    <p:embeddedFont>
      <p:font typeface="Sitka Banner" pitchFamily="2" charset="0"/>
      <p:regular r:id="rId27"/>
      <p:bold r:id="rId28"/>
      <p:italic r:id="rId29"/>
      <p:boldItalic r:id="rId30"/>
    </p:embeddedFont>
    <p:embeddedFont>
      <p:font typeface="Fira Sans Extra Condensed Medium"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FD0E5D-14E3-4FAD-AC52-2299CC61AF38}">
  <a:tblStyle styleId="{20FD0E5D-14E3-4FAD-AC52-2299CC61AF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93548" autoAdjust="0"/>
  </p:normalViewPr>
  <p:slideViewPr>
    <p:cSldViewPr snapToGrid="0">
      <p:cViewPr varScale="1">
        <p:scale>
          <a:sx n="130" d="100"/>
          <a:sy n="130" d="100"/>
        </p:scale>
        <p:origin x="312" y="1668"/>
      </p:cViewPr>
      <p:guideLst/>
    </p:cSldViewPr>
  </p:slideViewPr>
  <p:notesTextViewPr>
    <p:cViewPr>
      <p:scale>
        <a:sx n="3" d="2"/>
        <a:sy n="3" d="2"/>
      </p:scale>
      <p:origin x="0" y="0"/>
    </p:cViewPr>
  </p:notesTextViewPr>
  <p:sorterViewPr>
    <p:cViewPr>
      <p:scale>
        <a:sx n="200" d="100"/>
        <a:sy n="200" d="100"/>
      </p:scale>
      <p:origin x="0" y="-57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39e4857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39e4857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39e48574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a39e48574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a39e48574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a39e48574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a39e4857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a39e4857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39e48574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39e48574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39e48574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39e48574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39e48574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39e48574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4028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a39e48574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a39e48574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a39e48574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a39e48574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d319948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d319948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39e4857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39e4857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rtl="0"/>
            <a:r>
              <a:rPr lang="vi-VN" sz="1100" b="1" i="0" u="none" strike="noStrike" cap="none" dirty="0" smtClean="0">
                <a:solidFill>
                  <a:srgbClr val="000000"/>
                </a:solidFill>
                <a:effectLst/>
                <a:latin typeface="Arial"/>
                <a:ea typeface="Arial"/>
                <a:cs typeface="Arial"/>
                <a:sym typeface="Arial"/>
              </a:rPr>
              <a:t> Mô tả vắn tắt các Use case: </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Đăng Nhập: Cho phép người dùng đăng nhập để sử dụng chức năng. </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Quản lý Nhân viên: Cho phép người quản lý bảo trì thông tin nhân viên bao gồm: Xem thông tin nhân viên, thêm nhân viên mới, sửa thông tin nhân viên, xóa nhân viên. ,.. </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Quản lý Sản Phẩm: Cho phép người quản lý bảo trì thông tin sản phẩm bao gồm: Tìm sản phẩm ,xem thông tin sản phẩm ,thêm sản phẩm, sửa thông tin sản phẩm,xóa sản phẩm,..</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Quản lý Nhà Cung Cấp: Cho phép Quản Lý, thêm nhà cung cấp , sửa nhà cung cấp , xóa nhà cung cấp,..</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Quản lý Thanh toán: Cho phép nhân viên thanh toán và in hóa đơn,lập hóa đơn , xóa hóa đơn ,..</a:t>
            </a:r>
            <a:endParaRPr lang="en-US" sz="1100" b="0" i="0" u="none" strike="noStrike" cap="none" dirty="0" smtClean="0">
              <a:solidFill>
                <a:srgbClr val="000000"/>
              </a:solidFill>
              <a:effectLst/>
              <a:latin typeface="Arial"/>
              <a:ea typeface="Arial"/>
              <a:cs typeface="Arial"/>
              <a:sym typeface="Arial"/>
            </a:endParaRPr>
          </a:p>
          <a:p>
            <a:pPr lvl="0"/>
            <a:r>
              <a:rPr lang="vi-VN" sz="1100" b="0" i="0" u="none" strike="noStrike" cap="none" dirty="0" smtClean="0">
                <a:solidFill>
                  <a:srgbClr val="000000"/>
                </a:solidFill>
                <a:effectLst/>
                <a:latin typeface="Arial"/>
                <a:ea typeface="Arial"/>
                <a:cs typeface="Arial"/>
                <a:sym typeface="Arial"/>
              </a:rPr>
              <a:t>Thống kê báo cáo : cho phép Quản lý  thống kê, tìm lịch sử giao dịch,..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39e48574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39e48574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a39e48574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a39e4857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1">
  <p:cSld name="CUSTOM">
    <p:spTree>
      <p:nvGrpSpPr>
        <p:cNvPr id="1" name="Shape 124"/>
        <p:cNvGrpSpPr/>
        <p:nvPr/>
      </p:nvGrpSpPr>
      <p:grpSpPr>
        <a:xfrm>
          <a:off x="0" y="0"/>
          <a:ext cx="0" cy="0"/>
          <a:chOff x="0" y="0"/>
          <a:chExt cx="0" cy="0"/>
        </a:xfrm>
      </p:grpSpPr>
      <p:pic>
        <p:nvPicPr>
          <p:cNvPr id="125" name="Google Shape;125;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6" name="Google Shape;126;p17"/>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28" name="Google Shape;128;p17"/>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29" name="Google Shape;129;p17"/>
          <p:cNvSpPr txBox="1">
            <a:spLocks noGrp="1"/>
          </p:cNvSpPr>
          <p:nvPr>
            <p:ph type="ctrTitle"/>
          </p:nvPr>
        </p:nvSpPr>
        <p:spPr>
          <a:xfrm>
            <a:off x="2422500" y="2348625"/>
            <a:ext cx="4299000" cy="6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0" name="Google Shape;130;p17"/>
          <p:cNvSpPr txBox="1">
            <a:spLocks noGrp="1"/>
          </p:cNvSpPr>
          <p:nvPr>
            <p:ph type="title" idx="2" hasCustomPrompt="1"/>
          </p:nvPr>
        </p:nvSpPr>
        <p:spPr>
          <a:xfrm>
            <a:off x="2422500" y="129600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7"/>
          <p:cNvSpPr txBox="1">
            <a:spLocks noGrp="1"/>
          </p:cNvSpPr>
          <p:nvPr>
            <p:ph type="subTitle" idx="1"/>
          </p:nvPr>
        </p:nvSpPr>
        <p:spPr>
          <a:xfrm>
            <a:off x="2422500" y="289342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2">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3143300" y="1928850"/>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34" name="Google Shape;134;p18"/>
          <p:cNvSpPr txBox="1">
            <a:spLocks noGrp="1"/>
          </p:cNvSpPr>
          <p:nvPr>
            <p:ph type="ctrTitle"/>
          </p:nvPr>
        </p:nvSpPr>
        <p:spPr>
          <a:xfrm flipH="1">
            <a:off x="2876000" y="709650"/>
            <a:ext cx="3392100" cy="838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9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135" name="Google Shape;135;p18"/>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36" name="Google Shape;136;p18"/>
          <p:cNvPicPr preferRelativeResize="0"/>
          <p:nvPr/>
        </p:nvPicPr>
        <p:blipFill>
          <a:blip r:embed="rId2">
            <a:alphaModFix/>
          </a:blip>
          <a:stretch>
            <a:fillRect/>
          </a:stretch>
        </p:blipFill>
        <p:spPr>
          <a:xfrm>
            <a:off x="-12" y="2868654"/>
            <a:ext cx="3802725" cy="343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37"/>
        <p:cNvGrpSpPr/>
        <p:nvPr/>
      </p:nvGrpSpPr>
      <p:grpSpPr>
        <a:xfrm>
          <a:off x="0" y="0"/>
          <a:ext cx="0" cy="0"/>
          <a:chOff x="0" y="0"/>
          <a:chExt cx="0" cy="0"/>
        </a:xfrm>
      </p:grpSpPr>
      <p:pic>
        <p:nvPicPr>
          <p:cNvPr id="138" name="Google Shape;138;p19"/>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39" name="Google Shape;139;p19"/>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0" name="Google Shape;140;p19"/>
          <p:cNvSpPr txBox="1">
            <a:spLocks noGrp="1"/>
          </p:cNvSpPr>
          <p:nvPr>
            <p:ph type="ctrTitle"/>
          </p:nvPr>
        </p:nvSpPr>
        <p:spPr>
          <a:xfrm flipH="1">
            <a:off x="2359650" y="1400650"/>
            <a:ext cx="4424700" cy="93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1" name="Google Shape;141;p19"/>
          <p:cNvSpPr txBox="1">
            <a:spLocks noGrp="1"/>
          </p:cNvSpPr>
          <p:nvPr>
            <p:ph type="subTitle" idx="1"/>
          </p:nvPr>
        </p:nvSpPr>
        <p:spPr>
          <a:xfrm>
            <a:off x="2378700" y="2530005"/>
            <a:ext cx="4386600" cy="9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4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142"/>
        <p:cNvGrpSpPr/>
        <p:nvPr/>
      </p:nvGrpSpPr>
      <p:grpSpPr>
        <a:xfrm>
          <a:off x="0" y="0"/>
          <a:ext cx="0" cy="0"/>
          <a:chOff x="0" y="0"/>
          <a:chExt cx="0" cy="0"/>
        </a:xfrm>
      </p:grpSpPr>
      <p:sp>
        <p:nvSpPr>
          <p:cNvPr id="143" name="Google Shape;143;p20"/>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4" name="Google Shape;144;p20"/>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5" name="Google Shape;145;p20"/>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50"/>
        <p:cNvGrpSpPr/>
        <p:nvPr/>
      </p:nvGrpSpPr>
      <p:grpSpPr>
        <a:xfrm>
          <a:off x="0" y="0"/>
          <a:ext cx="0" cy="0"/>
          <a:chOff x="0" y="0"/>
          <a:chExt cx="0" cy="0"/>
        </a:xfrm>
      </p:grpSpPr>
      <p:sp>
        <p:nvSpPr>
          <p:cNvPr id="151" name="Google Shape;151;p22"/>
          <p:cNvSpPr txBox="1">
            <a:spLocks noGrp="1"/>
          </p:cNvSpPr>
          <p:nvPr>
            <p:ph type="subTitle" idx="1"/>
          </p:nvPr>
        </p:nvSpPr>
        <p:spPr>
          <a:xfrm>
            <a:off x="4838200" y="1496605"/>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2" name="Google Shape;152;p22"/>
          <p:cNvSpPr txBox="1">
            <a:spLocks noGrp="1"/>
          </p:cNvSpPr>
          <p:nvPr>
            <p:ph type="subTitle" idx="2"/>
          </p:nvPr>
        </p:nvSpPr>
        <p:spPr>
          <a:xfrm>
            <a:off x="4838200" y="3792973"/>
            <a:ext cx="3242700" cy="7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3" name="Google Shape;153;p22"/>
          <p:cNvSpPr txBox="1">
            <a:spLocks noGrp="1"/>
          </p:cNvSpPr>
          <p:nvPr>
            <p:ph type="ctrTitle"/>
          </p:nvPr>
        </p:nvSpPr>
        <p:spPr>
          <a:xfrm flipH="1">
            <a:off x="457275" y="1931475"/>
            <a:ext cx="2875200" cy="12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4" name="Google Shape;154;p22"/>
          <p:cNvSpPr txBox="1">
            <a:spLocks noGrp="1"/>
          </p:cNvSpPr>
          <p:nvPr>
            <p:ph type="ctrTitle" idx="3"/>
          </p:nvPr>
        </p:nvSpPr>
        <p:spPr>
          <a:xfrm>
            <a:off x="4838200" y="1336535"/>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5" name="Google Shape;155;p22"/>
          <p:cNvSpPr txBox="1">
            <a:spLocks noGrp="1"/>
          </p:cNvSpPr>
          <p:nvPr>
            <p:ph type="ctrTitle" idx="4"/>
          </p:nvPr>
        </p:nvSpPr>
        <p:spPr>
          <a:xfrm>
            <a:off x="4838200" y="3626911"/>
            <a:ext cx="3242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pic>
        <p:nvPicPr>
          <p:cNvPr id="156" name="Google Shape;156;p22"/>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57" name="Google Shape;157;p22"/>
          <p:cNvPicPr preferRelativeResize="0"/>
          <p:nvPr/>
        </p:nvPicPr>
        <p:blipFill>
          <a:blip r:embed="rId2">
            <a:alphaModFix/>
          </a:blip>
          <a:stretch>
            <a:fillRect/>
          </a:stretch>
        </p:blipFill>
        <p:spPr>
          <a:xfrm rot="10800000" flipH="1">
            <a:off x="-14675" y="3549775"/>
            <a:ext cx="2300675" cy="2075900"/>
          </a:xfrm>
          <a:prstGeom prst="rect">
            <a:avLst/>
          </a:prstGeom>
          <a:noFill/>
          <a:ln>
            <a:noFill/>
          </a:ln>
        </p:spPr>
      </p:pic>
      <p:sp>
        <p:nvSpPr>
          <p:cNvPr id="158" name="Google Shape;158;p22"/>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CUSTOM_4">
    <p:spTree>
      <p:nvGrpSpPr>
        <p:cNvPr id="1" name="Shape 160"/>
        <p:cNvGrpSpPr/>
        <p:nvPr/>
      </p:nvGrpSpPr>
      <p:grpSpPr>
        <a:xfrm>
          <a:off x="0" y="0"/>
          <a:ext cx="0" cy="0"/>
          <a:chOff x="0" y="0"/>
          <a:chExt cx="0" cy="0"/>
        </a:xfrm>
      </p:grpSpPr>
      <p:sp>
        <p:nvSpPr>
          <p:cNvPr id="161" name="Google Shape;161;p23"/>
          <p:cNvSpPr txBox="1">
            <a:spLocks noGrp="1"/>
          </p:cNvSpPr>
          <p:nvPr>
            <p:ph type="subTitle" idx="1"/>
          </p:nvPr>
        </p:nvSpPr>
        <p:spPr>
          <a:xfrm>
            <a:off x="4390050" y="2938200"/>
            <a:ext cx="3405000" cy="174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62" name="Google Shape;162;p23"/>
          <p:cNvSpPr txBox="1">
            <a:spLocks noGrp="1"/>
          </p:cNvSpPr>
          <p:nvPr>
            <p:ph type="ctrTitle"/>
          </p:nvPr>
        </p:nvSpPr>
        <p:spPr>
          <a:xfrm flipH="1">
            <a:off x="4114500" y="2004895"/>
            <a:ext cx="3956100" cy="78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63" name="Google Shape;163;p23"/>
          <p:cNvPicPr preferRelativeResize="0"/>
          <p:nvPr/>
        </p:nvPicPr>
        <p:blipFill>
          <a:blip r:embed="rId2">
            <a:alphaModFix/>
          </a:blip>
          <a:stretch>
            <a:fillRect/>
          </a:stretch>
        </p:blipFill>
        <p:spPr>
          <a:xfrm rot="10800000" flipH="1">
            <a:off x="-823501" y="-1143550"/>
            <a:ext cx="4655626" cy="4200750"/>
          </a:xfrm>
          <a:prstGeom prst="rect">
            <a:avLst/>
          </a:prstGeom>
          <a:noFill/>
          <a:ln>
            <a:noFill/>
          </a:ln>
        </p:spPr>
      </p:pic>
      <p:pic>
        <p:nvPicPr>
          <p:cNvPr id="164" name="Google Shape;164;p23"/>
          <p:cNvPicPr preferRelativeResize="0"/>
          <p:nvPr/>
        </p:nvPicPr>
        <p:blipFill>
          <a:blip r:embed="rId2">
            <a:alphaModFix/>
          </a:blip>
          <a:stretch>
            <a:fillRect/>
          </a:stretch>
        </p:blipFill>
        <p:spPr>
          <a:xfrm>
            <a:off x="-1311459" y="2523800"/>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9" name="Google Shape;169;p24"/>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24"/>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31">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0" name="Google Shape;180;p25"/>
          <p:cNvSpPr txBox="1">
            <a:spLocks noGrp="1"/>
          </p:cNvSpPr>
          <p:nvPr>
            <p:ph type="ctrTitle" idx="2"/>
          </p:nvPr>
        </p:nvSpPr>
        <p:spPr>
          <a:xfrm>
            <a:off x="3716190" y="206257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1" name="Google Shape;181;p25"/>
          <p:cNvSpPr txBox="1">
            <a:spLocks noGrp="1"/>
          </p:cNvSpPr>
          <p:nvPr>
            <p:ph type="subTitle" idx="1"/>
          </p:nvPr>
        </p:nvSpPr>
        <p:spPr>
          <a:xfrm>
            <a:off x="3716190" y="2765019"/>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5"/>
          <p:cNvSpPr txBox="1">
            <a:spLocks noGrp="1"/>
          </p:cNvSpPr>
          <p:nvPr>
            <p:ph type="ctrTitle" idx="3"/>
          </p:nvPr>
        </p:nvSpPr>
        <p:spPr>
          <a:xfrm>
            <a:off x="5910940" y="206632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3" name="Google Shape;183;p25"/>
          <p:cNvSpPr txBox="1">
            <a:spLocks noGrp="1"/>
          </p:cNvSpPr>
          <p:nvPr>
            <p:ph type="subTitle" idx="4"/>
          </p:nvPr>
        </p:nvSpPr>
        <p:spPr>
          <a:xfrm>
            <a:off x="5910940" y="2866007"/>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5"/>
          <p:cNvSpPr txBox="1">
            <a:spLocks noGrp="1"/>
          </p:cNvSpPr>
          <p:nvPr>
            <p:ph type="ctrTitle" idx="5"/>
          </p:nvPr>
        </p:nvSpPr>
        <p:spPr>
          <a:xfrm>
            <a:off x="1521440" y="206258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5" name="Google Shape;185;p25"/>
          <p:cNvSpPr txBox="1">
            <a:spLocks noGrp="1"/>
          </p:cNvSpPr>
          <p:nvPr>
            <p:ph type="subTitle" idx="6"/>
          </p:nvPr>
        </p:nvSpPr>
        <p:spPr>
          <a:xfrm>
            <a:off x="1479590" y="2765029"/>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6" name="Google Shape;186;p25"/>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87" name="Google Shape;187;p25"/>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88" name="Google Shape;188;p25"/>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89" name="Google Shape;189;p25"/>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384"/>
        <p:cNvGrpSpPr/>
        <p:nvPr/>
      </p:nvGrpSpPr>
      <p:grpSpPr>
        <a:xfrm>
          <a:off x="0" y="0"/>
          <a:ext cx="0" cy="0"/>
          <a:chOff x="0" y="0"/>
          <a:chExt cx="0" cy="0"/>
        </a:xfrm>
      </p:grpSpPr>
      <p:pic>
        <p:nvPicPr>
          <p:cNvPr id="385" name="Google Shape;385;p43"/>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86" name="Google Shape;386;p43"/>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pic>
        <p:nvPicPr>
          <p:cNvPr id="387" name="Google Shape;387;p43"/>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388" name="Google Shape;388;p43"/>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389" name="Google Shape;389;p43"/>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6">
  <p:cSld name="CUSTOM_19">
    <p:spTree>
      <p:nvGrpSpPr>
        <p:cNvPr id="1" name="Shape 396"/>
        <p:cNvGrpSpPr/>
        <p:nvPr/>
      </p:nvGrpSpPr>
      <p:grpSpPr>
        <a:xfrm>
          <a:off x="0" y="0"/>
          <a:ext cx="0" cy="0"/>
          <a:chOff x="0" y="0"/>
          <a:chExt cx="0" cy="0"/>
        </a:xfrm>
      </p:grpSpPr>
      <p:pic>
        <p:nvPicPr>
          <p:cNvPr id="397" name="Google Shape;397;p45"/>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398" name="Google Shape;398;p45"/>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399" name="Google Shape;399;p45"/>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400" name="Google Shape;400;p45"/>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01" name="Google Shape;401;p4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5427750" y="1819787"/>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5427750" y="981587"/>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CUSTOM_36">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1"/>
          </p:nvPr>
        </p:nvSpPr>
        <p:spPr>
          <a:xfrm>
            <a:off x="657228" y="2252441"/>
            <a:ext cx="19593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3"/>
          </p:nvPr>
        </p:nvSpPr>
        <p:spPr>
          <a:xfrm>
            <a:off x="693636"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5"/>
          </p:nvPr>
        </p:nvSpPr>
        <p:spPr>
          <a:xfrm>
            <a:off x="3188332" y="2252437"/>
            <a:ext cx="183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3233530" y="3580934"/>
            <a:ext cx="1753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4"/>
          <p:cNvSpPr txBox="1">
            <a:spLocks noGrp="1"/>
          </p:cNvSpPr>
          <p:nvPr>
            <p:ph type="subTitle" idx="7"/>
          </p:nvPr>
        </p:nvSpPr>
        <p:spPr>
          <a:xfrm>
            <a:off x="3157180"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4"/>
          <p:cNvSpPr txBox="1">
            <a:spLocks noGrp="1"/>
          </p:cNvSpPr>
          <p:nvPr>
            <p:ph type="title" idx="9" hasCustomPrompt="1"/>
          </p:nvPr>
        </p:nvSpPr>
        <p:spPr>
          <a:xfrm>
            <a:off x="683628" y="1358010"/>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a:spLocks noGrp="1"/>
          </p:cNvSpPr>
          <p:nvPr>
            <p:ph type="title" idx="13" hasCustomPrompt="1"/>
          </p:nvPr>
        </p:nvSpPr>
        <p:spPr>
          <a:xfrm>
            <a:off x="693636" y="3141768"/>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a:spLocks noGrp="1"/>
          </p:cNvSpPr>
          <p:nvPr>
            <p:ph type="title" idx="14" hasCustomPrompt="1"/>
          </p:nvPr>
        </p:nvSpPr>
        <p:spPr>
          <a:xfrm>
            <a:off x="3180682" y="1370400"/>
            <a:ext cx="1853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a:spLocks noGrp="1"/>
          </p:cNvSpPr>
          <p:nvPr>
            <p:ph type="title" idx="15" hasCustomPrompt="1"/>
          </p:nvPr>
        </p:nvSpPr>
        <p:spPr>
          <a:xfrm>
            <a:off x="3233530" y="314177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CUSTOM_8">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2722955" y="3329200"/>
            <a:ext cx="369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16" name="Google Shape;116;p15"/>
          <p:cNvSpPr txBox="1">
            <a:spLocks noGrp="1"/>
          </p:cNvSpPr>
          <p:nvPr>
            <p:ph type="ctrTitle"/>
          </p:nvPr>
        </p:nvSpPr>
        <p:spPr>
          <a:xfrm>
            <a:off x="1710150" y="1328125"/>
            <a:ext cx="5723700" cy="1864500"/>
          </a:xfrm>
          <a:prstGeom prst="rect">
            <a:avLst/>
          </a:prstGeom>
        </p:spPr>
        <p:txBody>
          <a:bodyPr spcFirstLastPara="1" wrap="square" lIns="91425" tIns="91425" rIns="91425" bIns="91425" anchor="ctr" anchorCtr="0">
            <a:noAutofit/>
          </a:bodyPr>
          <a:lstStyle>
            <a:lvl1pPr lvl="0" algn="ct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a:buChar char="●"/>
              <a:defRPr sz="1800">
                <a:solidFill>
                  <a:schemeClr val="lt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60" r:id="rId7"/>
    <p:sldLayoutId id="2147483661" r:id="rId8"/>
    <p:sldLayoutId id="2147483662" r:id="rId9"/>
    <p:sldLayoutId id="2147483663" r:id="rId10"/>
    <p:sldLayoutId id="2147483664" r:id="rId11"/>
    <p:sldLayoutId id="2147483665" r:id="rId12"/>
    <p:sldLayoutId id="2147483666" r:id="rId13"/>
    <p:sldLayoutId id="2147483668" r:id="rId14"/>
    <p:sldLayoutId id="2147483669" r:id="rId15"/>
    <p:sldLayoutId id="2147483670" r:id="rId16"/>
    <p:sldLayoutId id="2147483671" r:id="rId17"/>
    <p:sldLayoutId id="2147483689" r:id="rId18"/>
    <p:sldLayoutId id="2147483691" r:id="rId19"/>
    <p:sldLayoutId id="2147483696" r:id="rId20"/>
    <p:sldLayoutId id="2147483709" r:id="rId21"/>
    <p:sldLayoutId id="214748371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3schools.com/"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p>
            <a:r>
              <a:rPr lang="vi-VN" b="1" dirty="0"/>
              <a:t>Đề tài OOP58 :  QUẢN LÝ BÁN BÁNH KẸO</a:t>
            </a:r>
            <a:r>
              <a:rPr lang="en-US" dirty="0"/>
              <a:t/>
            </a:r>
            <a:br>
              <a:rPr lang="en-US" dirty="0"/>
            </a:br>
            <a:r>
              <a:rPr lang="vi-VN" b="1" dirty="0"/>
              <a:t>                                                                                </a:t>
            </a:r>
            <a:endParaRPr lang="en-US" dirty="0"/>
          </a:p>
        </p:txBody>
      </p:sp>
      <p:sp>
        <p:nvSpPr>
          <p:cNvPr id="766" name="Google Shape;766;p94"/>
          <p:cNvSpPr txBox="1">
            <a:spLocks noGrp="1"/>
          </p:cNvSpPr>
          <p:nvPr>
            <p:ph type="subTitle" idx="1"/>
          </p:nvPr>
        </p:nvSpPr>
        <p:spPr>
          <a:xfrm>
            <a:off x="-941695" y="1015707"/>
            <a:ext cx="8229600" cy="417900"/>
          </a:xfrm>
          <a:prstGeom prst="rect">
            <a:avLst/>
          </a:prstGeom>
        </p:spPr>
        <p:txBody>
          <a:bodyPr spcFirstLastPara="1" wrap="square" lIns="91425" tIns="91425" rIns="91425" bIns="91425" anchor="t" anchorCtr="0">
            <a:noAutofit/>
          </a:bodyPr>
          <a:lstStyle/>
          <a:p>
            <a:r>
              <a:rPr lang="en-US" b="1" dirty="0"/>
              <a:t>HỌC PHẦN:</a:t>
            </a:r>
            <a:r>
              <a:rPr lang="en-US" dirty="0"/>
              <a:t> </a:t>
            </a:r>
            <a:r>
              <a:rPr lang="en-US" b="1" dirty="0"/>
              <a:t>LẬP TRÌNH HƯỚNG ĐỐI TƯỢNG VỚI JAVA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10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872546251"/>
              </p:ext>
            </p:extLst>
          </p:nvPr>
        </p:nvGraphicFramePr>
        <p:xfrm>
          <a:off x="328185" y="591515"/>
          <a:ext cx="6761018" cy="3486437"/>
        </p:xfrm>
        <a:graphic>
          <a:graphicData uri="http://schemas.openxmlformats.org/drawingml/2006/table">
            <a:tbl>
              <a:tblPr firstRow="1" firstCol="1" bandRow="1">
                <a:tableStyleId>{20FD0E5D-14E3-4FAD-AC52-2299CC61AF38}</a:tableStyleId>
              </a:tblPr>
              <a:tblGrid>
                <a:gridCol w="1494661">
                  <a:extLst>
                    <a:ext uri="{9D8B030D-6E8A-4147-A177-3AD203B41FA5}">
                      <a16:colId xmlns:a16="http://schemas.microsoft.com/office/drawing/2014/main" val="475234123"/>
                    </a:ext>
                  </a:extLst>
                </a:gridCol>
                <a:gridCol w="2048616">
                  <a:extLst>
                    <a:ext uri="{9D8B030D-6E8A-4147-A177-3AD203B41FA5}">
                      <a16:colId xmlns:a16="http://schemas.microsoft.com/office/drawing/2014/main" val="1064220957"/>
                    </a:ext>
                  </a:extLst>
                </a:gridCol>
                <a:gridCol w="2051580">
                  <a:extLst>
                    <a:ext uri="{9D8B030D-6E8A-4147-A177-3AD203B41FA5}">
                      <a16:colId xmlns:a16="http://schemas.microsoft.com/office/drawing/2014/main" val="1052898197"/>
                    </a:ext>
                  </a:extLst>
                </a:gridCol>
                <a:gridCol w="1166161">
                  <a:extLst>
                    <a:ext uri="{9D8B030D-6E8A-4147-A177-3AD203B41FA5}">
                      <a16:colId xmlns:a16="http://schemas.microsoft.com/office/drawing/2014/main" val="574249700"/>
                    </a:ext>
                  </a:extLst>
                </a:gridCol>
              </a:tblGrid>
              <a:tr h="0">
                <a:tc>
                  <a:txBody>
                    <a:bodyPr/>
                    <a:lstStyle/>
                    <a:p>
                      <a:pPr>
                        <a:lnSpc>
                          <a:spcPct val="107000"/>
                        </a:lnSpc>
                        <a:spcAft>
                          <a:spcPts val="800"/>
                        </a:spcAft>
                      </a:pPr>
                      <a:r>
                        <a:rPr lang="vi-VN" sz="900">
                          <a:effectLst/>
                        </a:rPr>
                        <a:t>     Tên thuộc tính</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dirty="0">
                          <a:effectLst/>
                        </a:rPr>
                        <a:t>Mô tả</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a:effectLst/>
                        </a:rPr>
                        <a:t>Kiểu</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a:effectLst/>
                        </a:rPr>
                        <a:t>Phạm vi</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extLst>
                  <a:ext uri="{0D108BD9-81ED-4DB2-BD59-A6C34878D82A}">
                    <a16:rowId xmlns:a16="http://schemas.microsoft.com/office/drawing/2014/main" val="19917262"/>
                  </a:ext>
                </a:extLst>
              </a:tr>
              <a:tr h="1366441">
                <a:tc>
                  <a:txBody>
                    <a:bodyPr/>
                    <a:lstStyle/>
                    <a:p>
                      <a:pPr marL="342900" lvl="0" indent="-342900" rtl="0">
                        <a:lnSpc>
                          <a:spcPct val="107000"/>
                        </a:lnSpc>
                        <a:spcAft>
                          <a:spcPts val="800"/>
                        </a:spcAft>
                        <a:buFont typeface="Times New Roman" panose="02020603050405020304" pitchFamily="18" charset="0"/>
                        <a:buChar char="-"/>
                      </a:pPr>
                      <a:r>
                        <a:rPr lang="vi-VN" sz="900">
                          <a:effectLst/>
                        </a:rPr>
                        <a:t>MaSP</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TenSP</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MoTa</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Gia</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SoLuong</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MaNCC</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900" dirty="0">
                          <a:effectLst/>
                        </a:rPr>
                        <a:t>Mã sản phẩm</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Tên sản phẩm</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Mô tả</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Gía bán</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Số lượng</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Mã nhà cung cấp</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900">
                          <a:effectLst/>
                        </a:rPr>
                        <a:t>Int</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String</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String</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Float</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Int</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Int</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900">
                          <a:effectLst/>
                        </a:rPr>
                        <a:t>Private</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Private</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Private</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Private</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Private</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Private</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extLst>
                  <a:ext uri="{0D108BD9-81ED-4DB2-BD59-A6C34878D82A}">
                    <a16:rowId xmlns:a16="http://schemas.microsoft.com/office/drawing/2014/main" val="1931264974"/>
                  </a:ext>
                </a:extLst>
              </a:tr>
              <a:tr h="151502">
                <a:tc>
                  <a:txBody>
                    <a:bodyPr/>
                    <a:lstStyle/>
                    <a:p>
                      <a:pPr algn="ctr">
                        <a:lnSpc>
                          <a:spcPct val="107000"/>
                        </a:lnSpc>
                        <a:spcAft>
                          <a:spcPts val="800"/>
                        </a:spcAft>
                      </a:pPr>
                      <a:r>
                        <a:rPr lang="vi-VN" sz="900">
                          <a:effectLst/>
                        </a:rPr>
                        <a:t>Tên phương thức</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a:effectLst/>
                        </a:rPr>
                        <a:t>Mô tả</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a:effectLst/>
                        </a:rPr>
                        <a:t>Kiểu dữ liệu</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algn="ctr">
                        <a:lnSpc>
                          <a:spcPct val="107000"/>
                        </a:lnSpc>
                        <a:spcAft>
                          <a:spcPts val="800"/>
                        </a:spcAft>
                      </a:pPr>
                      <a:r>
                        <a:rPr lang="vi-VN" sz="900">
                          <a:effectLst/>
                        </a:rPr>
                        <a:t>Phạm vi</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extLst>
                  <a:ext uri="{0D108BD9-81ED-4DB2-BD59-A6C34878D82A}">
                    <a16:rowId xmlns:a16="http://schemas.microsoft.com/office/drawing/2014/main" val="3636248954"/>
                  </a:ext>
                </a:extLst>
              </a:tr>
              <a:tr h="1799695">
                <a:tc>
                  <a:txBody>
                    <a:bodyPr/>
                    <a:lstStyle/>
                    <a:p>
                      <a:pPr marL="342900" lvl="0" indent="-342900" rtl="0">
                        <a:lnSpc>
                          <a:spcPct val="107000"/>
                        </a:lnSpc>
                        <a:spcAft>
                          <a:spcPts val="800"/>
                        </a:spcAft>
                        <a:buFont typeface="Times New Roman" panose="02020603050405020304" pitchFamily="18" charset="0"/>
                        <a:buChar char="-"/>
                      </a:pPr>
                      <a:r>
                        <a:rPr lang="vi-VN" sz="900">
                          <a:effectLst/>
                        </a:rPr>
                        <a:t>getColumnNames()</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getData()</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insertSanPham()</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updateSanPham()</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deleteSanPham()</a:t>
                      </a:r>
                      <a:endParaRPr lang="en-US" sz="900">
                        <a:effectLst/>
                      </a:endParaRPr>
                    </a:p>
                    <a:p>
                      <a:pPr marL="342900" lvl="0" indent="-342900">
                        <a:lnSpc>
                          <a:spcPct val="107000"/>
                        </a:lnSpc>
                        <a:spcAft>
                          <a:spcPts val="800"/>
                        </a:spcAft>
                        <a:buFont typeface="Times New Roman" panose="02020603050405020304" pitchFamily="18" charset="0"/>
                        <a:buChar char="-"/>
                      </a:pPr>
                      <a:r>
                        <a:rPr lang="vi-VN" sz="900">
                          <a:effectLst/>
                        </a:rPr>
                        <a:t>timSanPham()</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marL="342900" lvl="0" indent="-342900" rtl="0">
                        <a:spcBef>
                          <a:spcPts val="5"/>
                        </a:spcBef>
                        <a:spcAft>
                          <a:spcPts val="0"/>
                        </a:spcAft>
                        <a:buSzPts val="1400"/>
                        <a:buFont typeface="Times New Roman" panose="02020603050405020304" pitchFamily="18" charset="0"/>
                        <a:buChar char="-"/>
                      </a:pPr>
                      <a:r>
                        <a:rPr lang="vi-VN" sz="900" dirty="0">
                          <a:effectLst/>
                        </a:rPr>
                        <a:t>lấy danh sách tên các cột trong bảng </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lấy dữ liệu từ bảng </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Thêm sản phẩm</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Cập nhập tt sản phẩm</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Xóa sản phẩm</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Tìm sản phẩm</a:t>
                      </a:r>
                      <a:endParaRPr lang="en-US" sz="900" dirty="0">
                        <a:effectLst/>
                        <a:latin typeface="Times New Roman" panose="02020603050405020304" pitchFamily="18" charset="0"/>
                        <a:ea typeface="Calibri" panose="020F0502020204030204" pitchFamily="34" charset="0"/>
                        <a:cs typeface="Arial" panose="020B0604020202020204" pitchFamily="34" charset="0"/>
                      </a:endParaRPr>
                    </a:p>
                  </a:txBody>
                  <a:tcPr marL="53946" marR="53946"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900" dirty="0">
                          <a:effectLst/>
                        </a:rPr>
                        <a:t>Vector&lt;String&gt;</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Vector&lt;Vector&lt;Object&gt;&gt;</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Boolean</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Boolean</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Boolean</a:t>
                      </a:r>
                      <a:endParaRPr lang="en-US" sz="900" dirty="0">
                        <a:effectLst/>
                      </a:endParaRPr>
                    </a:p>
                    <a:p>
                      <a:pPr marL="342900" lvl="0" indent="-342900">
                        <a:lnSpc>
                          <a:spcPct val="107000"/>
                        </a:lnSpc>
                        <a:spcAft>
                          <a:spcPts val="800"/>
                        </a:spcAft>
                        <a:buFont typeface="Times New Roman" panose="02020603050405020304" pitchFamily="18" charset="0"/>
                        <a:buChar char="-"/>
                      </a:pPr>
                      <a:r>
                        <a:rPr lang="vi-VN" sz="900" dirty="0">
                          <a:effectLst/>
                        </a:rPr>
                        <a:t>Vector&lt;Vector&lt;Object&gt;&gt;</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900" dirty="0">
                          <a:effectLst/>
                        </a:rPr>
                        <a:t>Public</a:t>
                      </a:r>
                      <a:endParaRPr lang="en-US" sz="900" dirty="0">
                        <a:effectLst/>
                      </a:endParaRPr>
                    </a:p>
                    <a:p>
                      <a:pPr algn="ctr">
                        <a:lnSpc>
                          <a:spcPct val="107000"/>
                        </a:lnSpc>
                        <a:spcAft>
                          <a:spcPts val="800"/>
                        </a:spcAft>
                      </a:pPr>
                      <a:r>
                        <a:rPr lang="vi-VN" sz="900" dirty="0">
                          <a:effectLst/>
                        </a:rPr>
                        <a:t> </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3946" marR="53946" marT="0" marB="0">
                    <a:solidFill>
                      <a:schemeClr val="bg1"/>
                    </a:solidFill>
                  </a:tcPr>
                </a:tc>
                <a:extLst>
                  <a:ext uri="{0D108BD9-81ED-4DB2-BD59-A6C34878D82A}">
                    <a16:rowId xmlns:a16="http://schemas.microsoft.com/office/drawing/2014/main" val="3314106963"/>
                  </a:ext>
                </a:extLst>
              </a:tr>
            </a:tbl>
          </a:graphicData>
        </a:graphic>
      </p:graphicFrame>
      <p:sp>
        <p:nvSpPr>
          <p:cNvPr id="8" name="Rectangle 2"/>
          <p:cNvSpPr>
            <a:spLocks noChangeArrowheads="1"/>
          </p:cNvSpPr>
          <p:nvPr/>
        </p:nvSpPr>
        <p:spPr bwMode="auto">
          <a:xfrm>
            <a:off x="195848" y="143066"/>
            <a:ext cx="689335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:DataSanPham_Interface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46507060"/>
              </p:ext>
            </p:extLst>
          </p:nvPr>
        </p:nvGraphicFramePr>
        <p:xfrm>
          <a:off x="11960352" y="1469599"/>
          <a:ext cx="5742432" cy="3456988"/>
        </p:xfrm>
        <a:graphic>
          <a:graphicData uri="http://schemas.openxmlformats.org/drawingml/2006/table">
            <a:tbl>
              <a:tblPr firstRow="1" firstCol="1" bandRow="1">
                <a:tableStyleId>{20FD0E5D-14E3-4FAD-AC52-2299CC61AF38}</a:tableStyleId>
              </a:tblPr>
              <a:tblGrid>
                <a:gridCol w="1651486">
                  <a:extLst>
                    <a:ext uri="{9D8B030D-6E8A-4147-A177-3AD203B41FA5}">
                      <a16:colId xmlns:a16="http://schemas.microsoft.com/office/drawing/2014/main" val="4233760260"/>
                    </a:ext>
                  </a:extLst>
                </a:gridCol>
                <a:gridCol w="1741155">
                  <a:extLst>
                    <a:ext uri="{9D8B030D-6E8A-4147-A177-3AD203B41FA5}">
                      <a16:colId xmlns:a16="http://schemas.microsoft.com/office/drawing/2014/main" val="880061778"/>
                    </a:ext>
                  </a:extLst>
                </a:gridCol>
                <a:gridCol w="1305713">
                  <a:extLst>
                    <a:ext uri="{9D8B030D-6E8A-4147-A177-3AD203B41FA5}">
                      <a16:colId xmlns:a16="http://schemas.microsoft.com/office/drawing/2014/main" val="927870236"/>
                    </a:ext>
                  </a:extLst>
                </a:gridCol>
                <a:gridCol w="1044078">
                  <a:extLst>
                    <a:ext uri="{9D8B030D-6E8A-4147-A177-3AD203B41FA5}">
                      <a16:colId xmlns:a16="http://schemas.microsoft.com/office/drawing/2014/main" val="3029214723"/>
                    </a:ext>
                  </a:extLst>
                </a:gridCol>
              </a:tblGrid>
              <a:tr h="164408">
                <a:tc>
                  <a:txBody>
                    <a:bodyPr/>
                    <a:lstStyle/>
                    <a:p>
                      <a:pPr>
                        <a:lnSpc>
                          <a:spcPct val="107000"/>
                        </a:lnSpc>
                        <a:spcAft>
                          <a:spcPts val="800"/>
                        </a:spcAft>
                      </a:pPr>
                      <a:r>
                        <a:rPr lang="vi-VN" sz="1000" dirty="0">
                          <a:effectLst/>
                        </a:rPr>
                        <a:t>     Tên thuộc tính</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a:effectLst/>
                        </a:rPr>
                        <a:t>Mô tả</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a:effectLst/>
                        </a:rPr>
                        <a:t>Kiểu</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a:effectLst/>
                        </a:rPr>
                        <a:t>Phạm vi</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extLst>
                  <a:ext uri="{0D108BD9-81ED-4DB2-BD59-A6C34878D82A}">
                    <a16:rowId xmlns:a16="http://schemas.microsoft.com/office/drawing/2014/main" val="106356484"/>
                  </a:ext>
                </a:extLst>
              </a:tr>
              <a:tr h="1181051">
                <a:tc>
                  <a:txBody>
                    <a:bodyPr/>
                    <a:lstStyle/>
                    <a:p>
                      <a:pPr marL="342900" lvl="0" indent="-342900" rtl="0">
                        <a:lnSpc>
                          <a:spcPct val="107000"/>
                        </a:lnSpc>
                        <a:spcAft>
                          <a:spcPts val="800"/>
                        </a:spcAft>
                        <a:buFont typeface="Times New Roman" panose="02020603050405020304" pitchFamily="18" charset="0"/>
                        <a:buChar char="-"/>
                      </a:pPr>
                      <a:r>
                        <a:rPr lang="vi-VN" sz="1000" dirty="0">
                          <a:effectLst/>
                        </a:rPr>
                        <a:t>MaNCC</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TenNCC</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DiaChi</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DienThoai</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Email</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1000" dirty="0">
                          <a:effectLst/>
                        </a:rPr>
                        <a:t>Mã nhà cung cấp</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Tên nhà cung cấp</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Địa chỉ</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Điện thoại</a:t>
                      </a:r>
                      <a:endParaRPr lang="en-US" sz="1000" dirty="0">
                        <a:effectLst/>
                      </a:endParaRPr>
                    </a:p>
                    <a:p>
                      <a:pPr marL="342900" lvl="0" indent="-342900">
                        <a:lnSpc>
                          <a:spcPct val="107000"/>
                        </a:lnSpc>
                        <a:spcAft>
                          <a:spcPts val="800"/>
                        </a:spcAft>
                        <a:buFont typeface="Times New Roman" panose="02020603050405020304" pitchFamily="18" charset="0"/>
                        <a:buChar char="-"/>
                      </a:pPr>
                      <a:r>
                        <a:rPr lang="vi-VN" sz="1000" dirty="0">
                          <a:effectLst/>
                        </a:rPr>
                        <a:t>Email</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1000">
                          <a:effectLst/>
                        </a:rPr>
                        <a:t>Int</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String</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String</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String</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String</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1000">
                          <a:effectLst/>
                        </a:rPr>
                        <a:t>Private</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Private</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Private</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Private</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Private</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extLst>
                  <a:ext uri="{0D108BD9-81ED-4DB2-BD59-A6C34878D82A}">
                    <a16:rowId xmlns:a16="http://schemas.microsoft.com/office/drawing/2014/main" val="3832500314"/>
                  </a:ext>
                </a:extLst>
              </a:tr>
              <a:tr h="164408">
                <a:tc>
                  <a:txBody>
                    <a:bodyPr/>
                    <a:lstStyle/>
                    <a:p>
                      <a:pPr algn="ctr">
                        <a:lnSpc>
                          <a:spcPct val="107000"/>
                        </a:lnSpc>
                        <a:spcAft>
                          <a:spcPts val="800"/>
                        </a:spcAft>
                      </a:pPr>
                      <a:r>
                        <a:rPr lang="vi-VN" sz="1000">
                          <a:effectLst/>
                        </a:rPr>
                        <a:t>Tên phương thức</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dirty="0">
                          <a:effectLst/>
                        </a:rPr>
                        <a:t>Mô tả</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a:effectLst/>
                        </a:rPr>
                        <a:t>Kiểu dữ liệu</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algn="ctr">
                        <a:lnSpc>
                          <a:spcPct val="107000"/>
                        </a:lnSpc>
                        <a:spcAft>
                          <a:spcPts val="800"/>
                        </a:spcAft>
                      </a:pPr>
                      <a:r>
                        <a:rPr lang="vi-VN" sz="1000">
                          <a:effectLst/>
                        </a:rPr>
                        <a:t>Phạm vi</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extLst>
                  <a:ext uri="{0D108BD9-81ED-4DB2-BD59-A6C34878D82A}">
                    <a16:rowId xmlns:a16="http://schemas.microsoft.com/office/drawing/2014/main" val="2247295781"/>
                  </a:ext>
                </a:extLst>
              </a:tr>
              <a:tr h="1906432">
                <a:tc>
                  <a:txBody>
                    <a:bodyPr/>
                    <a:lstStyle/>
                    <a:p>
                      <a:pPr marL="342900" lvl="0" indent="-342900" rtl="0">
                        <a:lnSpc>
                          <a:spcPct val="107000"/>
                        </a:lnSpc>
                        <a:spcAft>
                          <a:spcPts val="800"/>
                        </a:spcAft>
                        <a:buFont typeface="Times New Roman" panose="02020603050405020304" pitchFamily="18" charset="0"/>
                        <a:buChar char="-"/>
                      </a:pPr>
                      <a:r>
                        <a:rPr lang="vi-VN" sz="1000">
                          <a:effectLst/>
                        </a:rPr>
                        <a:t>getColumnNames()</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getData()</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insertNhaCungCap()</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updateNhaCungCap()</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deleteNhaCungCap()</a:t>
                      </a:r>
                      <a:endParaRPr lang="en-US" sz="1000">
                        <a:effectLst/>
                      </a:endParaRPr>
                    </a:p>
                    <a:p>
                      <a:pPr marL="342900" lvl="0" indent="-342900">
                        <a:lnSpc>
                          <a:spcPct val="107000"/>
                        </a:lnSpc>
                        <a:spcAft>
                          <a:spcPts val="800"/>
                        </a:spcAft>
                        <a:buFont typeface="Times New Roman" panose="02020603050405020304" pitchFamily="18" charset="0"/>
                        <a:buChar char="-"/>
                      </a:pPr>
                      <a:r>
                        <a:rPr lang="vi-VN" sz="1000">
                          <a:effectLst/>
                        </a:rPr>
                        <a:t>timNhaCungCap()</a:t>
                      </a:r>
                      <a:endParaRPr lang="en-US" sz="100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spcBef>
                          <a:spcPts val="5"/>
                        </a:spcBef>
                        <a:spcAft>
                          <a:spcPts val="0"/>
                        </a:spcAft>
                        <a:buSzPts val="1400"/>
                        <a:buFont typeface="Times New Roman" panose="02020603050405020304" pitchFamily="18" charset="0"/>
                        <a:buChar char="-"/>
                      </a:pPr>
                      <a:r>
                        <a:rPr lang="vi-VN" sz="1000" dirty="0">
                          <a:effectLst/>
                        </a:rPr>
                        <a:t>lấy danh sách tên các cột trong bảng </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1000" dirty="0">
                          <a:effectLst/>
                        </a:rPr>
                        <a:t>lấy dữ liệu từ bảng </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1000" dirty="0">
                          <a:effectLst/>
                        </a:rPr>
                        <a:t>Thêm nhà cung cấp</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1000" dirty="0">
                          <a:effectLst/>
                        </a:rPr>
                        <a:t>Cập nhập tt nhà cung cấp</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1000" dirty="0">
                          <a:effectLst/>
                        </a:rPr>
                        <a:t>Xóa nhà cung cấp</a:t>
                      </a:r>
                      <a:endParaRPr lang="en-US" sz="900" dirty="0">
                        <a:effectLst/>
                      </a:endParaRPr>
                    </a:p>
                    <a:p>
                      <a:pPr marL="342900" lvl="0" indent="-342900">
                        <a:spcBef>
                          <a:spcPts val="5"/>
                        </a:spcBef>
                        <a:spcAft>
                          <a:spcPts val="0"/>
                        </a:spcAft>
                        <a:buSzPts val="1400"/>
                        <a:buFont typeface="Times New Roman" panose="02020603050405020304" pitchFamily="18" charset="0"/>
                        <a:buChar char="-"/>
                      </a:pPr>
                      <a:r>
                        <a:rPr lang="vi-VN" sz="1000" dirty="0">
                          <a:effectLst/>
                        </a:rPr>
                        <a:t>Tìm nhà cung cấp</a:t>
                      </a:r>
                      <a:endParaRPr lang="en-US" sz="900" dirty="0">
                        <a:effectLst/>
                      </a:endParaRPr>
                    </a:p>
                    <a:p>
                      <a:pPr algn="ctr">
                        <a:lnSpc>
                          <a:spcPct val="107000"/>
                        </a:lnSpc>
                        <a:spcAft>
                          <a:spcPts val="800"/>
                        </a:spcAft>
                      </a:pPr>
                      <a:r>
                        <a:rPr lang="vi-VN" sz="1000" dirty="0">
                          <a:effectLst/>
                        </a:rPr>
                        <a:t> </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lnSpc>
                          <a:spcPct val="107000"/>
                        </a:lnSpc>
                        <a:spcAft>
                          <a:spcPts val="800"/>
                        </a:spcAft>
                        <a:buSzPts val="1350"/>
                        <a:buFont typeface="Times New Roman" panose="02020603050405020304" pitchFamily="18" charset="0"/>
                        <a:buChar char="-"/>
                      </a:pPr>
                      <a:r>
                        <a:rPr lang="vi-VN" sz="1000" dirty="0">
                          <a:effectLst/>
                        </a:rPr>
                        <a:t>Vector&lt;String&gt;</a:t>
                      </a:r>
                      <a:endParaRPr lang="en-US" sz="1000" dirty="0">
                        <a:effectLst/>
                      </a:endParaRPr>
                    </a:p>
                    <a:p>
                      <a:pPr marL="342900" lvl="0" indent="-342900">
                        <a:lnSpc>
                          <a:spcPct val="107000"/>
                        </a:lnSpc>
                        <a:spcAft>
                          <a:spcPts val="800"/>
                        </a:spcAft>
                        <a:buSzPts val="1350"/>
                        <a:buFont typeface="Times New Roman" panose="02020603050405020304" pitchFamily="18" charset="0"/>
                        <a:buChar char="-"/>
                      </a:pPr>
                      <a:r>
                        <a:rPr lang="vi-VN" sz="1000" dirty="0">
                          <a:effectLst/>
                        </a:rPr>
                        <a:t>Vector&lt;Vector&lt;Object&gt;&gt;</a:t>
                      </a:r>
                      <a:endParaRPr lang="en-US" sz="1000" dirty="0">
                        <a:effectLst/>
                      </a:endParaRPr>
                    </a:p>
                    <a:p>
                      <a:pPr marL="342900" lvl="0" indent="-342900">
                        <a:lnSpc>
                          <a:spcPct val="107000"/>
                        </a:lnSpc>
                        <a:spcAft>
                          <a:spcPts val="800"/>
                        </a:spcAft>
                        <a:buSzPts val="1350"/>
                        <a:buFont typeface="Times New Roman" panose="02020603050405020304" pitchFamily="18" charset="0"/>
                        <a:buChar char="-"/>
                      </a:pPr>
                      <a:r>
                        <a:rPr lang="vi-VN" sz="1000" dirty="0">
                          <a:effectLst/>
                        </a:rPr>
                        <a:t>Boolean</a:t>
                      </a:r>
                      <a:endParaRPr lang="en-US" sz="1000" dirty="0">
                        <a:effectLst/>
                      </a:endParaRPr>
                    </a:p>
                    <a:p>
                      <a:pPr marL="342900" lvl="0" indent="-342900">
                        <a:lnSpc>
                          <a:spcPct val="107000"/>
                        </a:lnSpc>
                        <a:spcAft>
                          <a:spcPts val="800"/>
                        </a:spcAft>
                        <a:buSzPts val="1350"/>
                        <a:buFont typeface="Times New Roman" panose="02020603050405020304" pitchFamily="18" charset="0"/>
                        <a:buChar char="-"/>
                      </a:pPr>
                      <a:r>
                        <a:rPr lang="vi-VN" sz="1000" dirty="0">
                          <a:effectLst/>
                        </a:rPr>
                        <a:t>Boolean</a:t>
                      </a:r>
                      <a:endParaRPr lang="en-US" sz="1000" dirty="0">
                        <a:effectLst/>
                      </a:endParaRPr>
                    </a:p>
                    <a:p>
                      <a:pPr marL="342900" lvl="0" indent="-342900">
                        <a:lnSpc>
                          <a:spcPct val="107000"/>
                        </a:lnSpc>
                        <a:spcAft>
                          <a:spcPts val="800"/>
                        </a:spcAft>
                        <a:buSzPts val="1350"/>
                        <a:buFont typeface="Times New Roman" panose="02020603050405020304" pitchFamily="18" charset="0"/>
                        <a:buChar char="-"/>
                      </a:pPr>
                      <a:r>
                        <a:rPr lang="vi-VN" sz="1000" dirty="0">
                          <a:effectLst/>
                        </a:rPr>
                        <a:t>Boolean</a:t>
                      </a:r>
                      <a:endParaRPr lang="en-US" sz="1000" dirty="0">
                        <a:effectLst/>
                      </a:endParaRPr>
                    </a:p>
                    <a:p>
                      <a:pPr marL="342900" lvl="0" indent="-342900">
                        <a:lnSpc>
                          <a:spcPct val="107000"/>
                        </a:lnSpc>
                        <a:spcAft>
                          <a:spcPts val="800"/>
                        </a:spcAft>
                        <a:buSzPts val="1350"/>
                        <a:buFont typeface="Times New Roman" panose="02020603050405020304" pitchFamily="18" charset="0"/>
                        <a:buChar char="-"/>
                      </a:pPr>
                      <a:r>
                        <a:rPr lang="vi-VN" sz="1000" dirty="0">
                          <a:effectLst/>
                        </a:rPr>
                        <a:t>Vector&lt;Vector&lt;Object&gt;&gt;</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tc>
                  <a:txBody>
                    <a:bodyPr/>
                    <a:lstStyle/>
                    <a:p>
                      <a:pPr marL="342900" lvl="0" indent="-342900" rtl="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000" dirty="0">
                          <a:effectLst/>
                        </a:rPr>
                        <a:t>Public</a:t>
                      </a:r>
                      <a:endParaRPr lang="en-US" sz="900" dirty="0">
                        <a:effectLst/>
                      </a:endParaRPr>
                    </a:p>
                    <a:p>
                      <a:pPr algn="ctr">
                        <a:lnSpc>
                          <a:spcPct val="107000"/>
                        </a:lnSpc>
                        <a:spcAft>
                          <a:spcPts val="800"/>
                        </a:spcAft>
                      </a:pPr>
                      <a:r>
                        <a:rPr lang="vi-VN" sz="1000" dirty="0">
                          <a:effectLst/>
                        </a:rPr>
                        <a:t> </a:t>
                      </a:r>
                      <a:endParaRPr lang="en-US" sz="1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7612" marR="57612" marT="0" marB="0">
                    <a:solidFill>
                      <a:schemeClr val="bg1"/>
                    </a:solidFill>
                  </a:tcPr>
                </a:tc>
                <a:extLst>
                  <a:ext uri="{0D108BD9-81ED-4DB2-BD59-A6C34878D82A}">
                    <a16:rowId xmlns:a16="http://schemas.microsoft.com/office/drawing/2014/main" val="164112289"/>
                  </a:ext>
                </a:extLst>
              </a:tr>
            </a:tbl>
          </a:graphicData>
        </a:graphic>
      </p:graphicFrame>
      <p:sp>
        <p:nvSpPr>
          <p:cNvPr id="10" name="Rectangle 3"/>
          <p:cNvSpPr>
            <a:spLocks noChangeArrowheads="1"/>
          </p:cNvSpPr>
          <p:nvPr/>
        </p:nvSpPr>
        <p:spPr bwMode="auto">
          <a:xfrm>
            <a:off x="12114493" y="9209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:DataNhaCungCap_Interface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44444E-6 -1.85185E-6 L 0.28767 0.04013 C 0.34809 0.04908 0.43836 0.05401 0.53229 0.05401 C 0.63993 0.05401 0.72552 0.04908 0.78593 0.04013 L 1.07447 -1.85185E-6 " pathEditMode="relative" rAng="0" ptsTypes="AAAAA">
                                      <p:cBhvr>
                                        <p:cTn id="6" dur="2000" fill="hold"/>
                                        <p:tgtEl>
                                          <p:spTgt spid="7"/>
                                        </p:tgtEl>
                                        <p:attrNameLst>
                                          <p:attrName>ppt_x</p:attrName>
                                          <p:attrName>ppt_y</p:attrName>
                                        </p:attrNameLst>
                                      </p:cBhvr>
                                      <p:rCtr x="53715" y="2685"/>
                                    </p:animMotion>
                                  </p:childTnLst>
                                </p:cTn>
                              </p:par>
                              <p:par>
                                <p:cTn id="7" presetID="37" presetClass="path" presetSubtype="0" accel="50000" decel="50000" fill="hold" grpId="0" nodeType="withEffect">
                                  <p:stCondLst>
                                    <p:cond delay="0"/>
                                  </p:stCondLst>
                                  <p:childTnLst>
                                    <p:animMotion origin="layout" path="M -3.88889E-6 -1.48148E-6 L 0.28768 0.04012 C 0.34809 0.04908 0.43837 0.05401 0.5323 0.05401 C 0.63993 0.05401 0.72552 0.04908 0.78594 0.04012 L 1.07448 -1.48148E-6 " pathEditMode="relative" rAng="0" ptsTypes="AAAAA">
                                      <p:cBhvr>
                                        <p:cTn id="8" dur="2000" fill="hold"/>
                                        <p:tgtEl>
                                          <p:spTgt spid="8"/>
                                        </p:tgtEl>
                                        <p:attrNameLst>
                                          <p:attrName>ppt_x</p:attrName>
                                          <p:attrName>ppt_y</p:attrName>
                                        </p:attrNameLst>
                                      </p:cBhvr>
                                      <p:rCtr x="53715"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5E-6 -0.13086 L -0.3408 0.00618 C -0.41216 0.03704 -0.51858 0.05402 -0.62987 0.05402 C -0.75625 0.05402 -0.85764 0.03704 -0.929 0.00618 L -1.26875 -0.13086 " pathEditMode="relative" rAng="0" ptsTypes="AAAAA">
                                      <p:cBhvr>
                                        <p:cTn id="12" dur="2000" fill="hold"/>
                                        <p:tgtEl>
                                          <p:spTgt spid="9"/>
                                        </p:tgtEl>
                                        <p:attrNameLst>
                                          <p:attrName>ppt_x</p:attrName>
                                          <p:attrName>ppt_y</p:attrName>
                                        </p:attrNameLst>
                                      </p:cBhvr>
                                      <p:rCtr x="-63437" y="9228"/>
                                    </p:animMotion>
                                  </p:childTnLst>
                                </p:cTn>
                              </p:par>
                              <p:par>
                                <p:cTn id="13" presetID="37" presetClass="path" presetSubtype="0" accel="50000" decel="50000" fill="hold" grpId="0" nodeType="withEffect">
                                  <p:stCondLst>
                                    <p:cond delay="0"/>
                                  </p:stCondLst>
                                  <p:childTnLst>
                                    <p:animMotion origin="layout" path="M 3.61111E-6 -0.13087 L -0.3408 0.00617 C -0.41216 0.03703 -0.51858 0.05401 -0.62986 0.05401 C -0.75625 0.05401 -0.85764 0.03703 -0.929 0.00617 L -1.26875 -0.13087 " pathEditMode="relative" rAng="0" ptsTypes="AAAAA">
                                      <p:cBhvr>
                                        <p:cTn id="14" dur="2000" fill="hold"/>
                                        <p:tgtEl>
                                          <p:spTgt spid="10"/>
                                        </p:tgtEl>
                                        <p:attrNameLst>
                                          <p:attrName>ppt_x</p:attrName>
                                          <p:attrName>ppt_y</p:attrName>
                                        </p:attrNameLst>
                                      </p:cBhvr>
                                      <p:rCtr x="-63437" y="9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9445330"/>
              </p:ext>
            </p:extLst>
          </p:nvPr>
        </p:nvGraphicFramePr>
        <p:xfrm>
          <a:off x="317763" y="450527"/>
          <a:ext cx="5904445" cy="3516622"/>
        </p:xfrm>
        <a:graphic>
          <a:graphicData uri="http://schemas.openxmlformats.org/drawingml/2006/table">
            <a:tbl>
              <a:tblPr firstRow="1" firstCol="1" bandRow="1">
                <a:tableStyleId>{20FD0E5D-14E3-4FAD-AC52-2299CC61AF38}</a:tableStyleId>
              </a:tblPr>
              <a:tblGrid>
                <a:gridCol w="1661057">
                  <a:extLst>
                    <a:ext uri="{9D8B030D-6E8A-4147-A177-3AD203B41FA5}">
                      <a16:colId xmlns:a16="http://schemas.microsoft.com/office/drawing/2014/main" val="3342880895"/>
                    </a:ext>
                  </a:extLst>
                </a:gridCol>
                <a:gridCol w="1407319">
                  <a:extLst>
                    <a:ext uri="{9D8B030D-6E8A-4147-A177-3AD203B41FA5}">
                      <a16:colId xmlns:a16="http://schemas.microsoft.com/office/drawing/2014/main" val="2286679226"/>
                    </a:ext>
                  </a:extLst>
                </a:gridCol>
                <a:gridCol w="1550194">
                  <a:extLst>
                    <a:ext uri="{9D8B030D-6E8A-4147-A177-3AD203B41FA5}">
                      <a16:colId xmlns:a16="http://schemas.microsoft.com/office/drawing/2014/main" val="3686069314"/>
                    </a:ext>
                  </a:extLst>
                </a:gridCol>
                <a:gridCol w="1285875">
                  <a:extLst>
                    <a:ext uri="{9D8B030D-6E8A-4147-A177-3AD203B41FA5}">
                      <a16:colId xmlns:a16="http://schemas.microsoft.com/office/drawing/2014/main" val="2858496996"/>
                    </a:ext>
                  </a:extLst>
                </a:gridCol>
              </a:tblGrid>
              <a:tr h="135408">
                <a:tc>
                  <a:txBody>
                    <a:bodyPr/>
                    <a:lstStyle/>
                    <a:p>
                      <a:pPr>
                        <a:lnSpc>
                          <a:spcPct val="107000"/>
                        </a:lnSpc>
                        <a:spcAft>
                          <a:spcPts val="800"/>
                        </a:spcAft>
                      </a:pPr>
                      <a:r>
                        <a:rPr lang="vi-VN" sz="800">
                          <a:effectLst/>
                        </a:rPr>
                        <a:t>     Tên thuộc tính</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Mô tả</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Kiểu</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Phạm vi</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extLst>
                  <a:ext uri="{0D108BD9-81ED-4DB2-BD59-A6C34878D82A}">
                    <a16:rowId xmlns:a16="http://schemas.microsoft.com/office/drawing/2014/main" val="1782074910"/>
                  </a:ext>
                </a:extLst>
              </a:tr>
              <a:tr h="958223">
                <a:tc>
                  <a:txBody>
                    <a:bodyPr/>
                    <a:lstStyle/>
                    <a:p>
                      <a:pPr marL="342900" lvl="0" indent="-342900" rtl="0">
                        <a:lnSpc>
                          <a:spcPct val="107000"/>
                        </a:lnSpc>
                        <a:spcAft>
                          <a:spcPts val="800"/>
                        </a:spcAft>
                        <a:buFont typeface="Times New Roman" panose="02020603050405020304" pitchFamily="18" charset="0"/>
                        <a:buChar char="-"/>
                      </a:pPr>
                      <a:r>
                        <a:rPr lang="vi-VN" sz="800">
                          <a:effectLst/>
                        </a:rPr>
                        <a:t>MaHD</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MaNV</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NgayLap</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TongTien</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800" dirty="0">
                          <a:effectLst/>
                        </a:rPr>
                        <a:t>Mã hóa đơn</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Mã nhân viên</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Ngày lập</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Tổng tiên</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800" dirty="0">
                          <a:effectLst/>
                        </a:rPr>
                        <a:t>Int</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Int</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Date</a:t>
                      </a:r>
                      <a:endParaRPr lang="en-US" sz="800" dirty="0">
                        <a:effectLst/>
                      </a:endParaRPr>
                    </a:p>
                    <a:p>
                      <a:pPr marL="342900" lvl="0" indent="-342900">
                        <a:lnSpc>
                          <a:spcPct val="107000"/>
                        </a:lnSpc>
                        <a:spcAft>
                          <a:spcPts val="800"/>
                        </a:spcAft>
                        <a:buFont typeface="Times New Roman" panose="02020603050405020304" pitchFamily="18" charset="0"/>
                        <a:buChar char="-"/>
                      </a:pPr>
                      <a:r>
                        <a:rPr lang="vi-VN" sz="800" dirty="0">
                          <a:effectLst/>
                        </a:rPr>
                        <a:t>Float</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800">
                          <a:effectLst/>
                        </a:rPr>
                        <a:t>Private</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Private</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Private</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Private</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Private</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extLst>
                  <a:ext uri="{0D108BD9-81ED-4DB2-BD59-A6C34878D82A}">
                    <a16:rowId xmlns:a16="http://schemas.microsoft.com/office/drawing/2014/main" val="3625341364"/>
                  </a:ext>
                </a:extLst>
              </a:tr>
              <a:tr h="135408">
                <a:tc>
                  <a:txBody>
                    <a:bodyPr/>
                    <a:lstStyle/>
                    <a:p>
                      <a:pPr algn="ctr">
                        <a:lnSpc>
                          <a:spcPct val="107000"/>
                        </a:lnSpc>
                        <a:spcAft>
                          <a:spcPts val="800"/>
                        </a:spcAft>
                      </a:pPr>
                      <a:r>
                        <a:rPr lang="vi-VN" sz="800">
                          <a:effectLst/>
                        </a:rPr>
                        <a:t>Tên phương thức</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Mô tả</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Kiểu dữ liệu</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algn="ctr">
                        <a:lnSpc>
                          <a:spcPct val="107000"/>
                        </a:lnSpc>
                        <a:spcAft>
                          <a:spcPts val="800"/>
                        </a:spcAft>
                      </a:pPr>
                      <a:r>
                        <a:rPr lang="vi-VN" sz="800">
                          <a:effectLst/>
                        </a:rPr>
                        <a:t>Phạm vi</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extLst>
                  <a:ext uri="{0D108BD9-81ED-4DB2-BD59-A6C34878D82A}">
                    <a16:rowId xmlns:a16="http://schemas.microsoft.com/office/drawing/2014/main" val="3845443551"/>
                  </a:ext>
                </a:extLst>
              </a:tr>
              <a:tr h="2187261">
                <a:tc>
                  <a:txBody>
                    <a:bodyPr/>
                    <a:lstStyle/>
                    <a:p>
                      <a:pPr marL="342900" lvl="0" indent="-342900" rtl="0">
                        <a:lnSpc>
                          <a:spcPct val="107000"/>
                        </a:lnSpc>
                        <a:spcAft>
                          <a:spcPts val="800"/>
                        </a:spcAft>
                        <a:buFont typeface="Times New Roman" panose="02020603050405020304" pitchFamily="18" charset="0"/>
                        <a:buChar char="-"/>
                      </a:pPr>
                      <a:r>
                        <a:rPr lang="vi-VN" sz="800">
                          <a:effectLst/>
                        </a:rPr>
                        <a:t>getColumnNames()</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getHoaDonData()</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insertHoaDon()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updateHoaDon()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deleteHoaDon()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tinhTongTienTheoMaHoaDon()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tinhTongTienTheoThang()</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searchHoaDonByMaHoaDon()</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pPr>
                      <a:r>
                        <a:rPr lang="vi-VN" sz="800" dirty="0">
                          <a:effectLst/>
                        </a:rPr>
                        <a:t>lấy danh sách tên các cột trong bảng </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lấy dữ liệu từ bảng </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Thêm hóa đơn</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Cập nhập tt hóa đơn</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Xóa hóa đơn</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Tính tiền theo mã</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Tính tiền theo tháng</a:t>
                      </a:r>
                      <a:endParaRPr lang="en-US" sz="800" dirty="0">
                        <a:effectLst/>
                      </a:endParaRPr>
                    </a:p>
                    <a:p>
                      <a:pPr marL="342900" lvl="0" indent="-342900">
                        <a:spcBef>
                          <a:spcPts val="5"/>
                        </a:spcBef>
                        <a:spcAft>
                          <a:spcPts val="0"/>
                        </a:spcAft>
                        <a:buFont typeface="Times New Roman" panose="02020603050405020304" pitchFamily="18" charset="0"/>
                        <a:buChar char="-"/>
                      </a:pPr>
                      <a:r>
                        <a:rPr lang="vi-VN" sz="800" dirty="0">
                          <a:effectLst/>
                        </a:rPr>
                        <a:t>Tìm hóa đơn</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800">
                          <a:effectLst/>
                        </a:rPr>
                        <a:t>Vector&lt;String&gt;</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Vector&lt;Vector&lt;Object&gt;&gt;</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Boolean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Boolean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Boolean</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Float</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Float</a:t>
                      </a:r>
                      <a:endParaRPr lang="en-US" sz="800">
                        <a:effectLst/>
                      </a:endParaRPr>
                    </a:p>
                    <a:p>
                      <a:pPr marL="342900" lvl="0" indent="-342900">
                        <a:lnSpc>
                          <a:spcPct val="107000"/>
                        </a:lnSpc>
                        <a:spcAft>
                          <a:spcPts val="800"/>
                        </a:spcAft>
                        <a:buFont typeface="Times New Roman" panose="02020603050405020304" pitchFamily="18" charset="0"/>
                        <a:buChar char="-"/>
                      </a:pPr>
                      <a:r>
                        <a:rPr lang="vi-VN" sz="800">
                          <a:effectLst/>
                        </a:rPr>
                        <a:t>Vector&lt;HoaDon&gt;</a:t>
                      </a:r>
                      <a:endParaRPr lang="en-US" sz="800">
                        <a:effectLst/>
                      </a:endParaRPr>
                    </a:p>
                    <a:p>
                      <a:pPr>
                        <a:lnSpc>
                          <a:spcPct val="107000"/>
                        </a:lnSpc>
                        <a:spcAft>
                          <a:spcPts val="800"/>
                        </a:spcAft>
                      </a:pPr>
                      <a:r>
                        <a:rPr lang="vi-VN" sz="800">
                          <a:effectLst/>
                        </a:rPr>
                        <a:t> </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tc>
                  <a:txBody>
                    <a:bodyPr/>
                    <a:lstStyle/>
                    <a:p>
                      <a:pPr marL="342900" lvl="0" indent="-342900" rtl="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800" dirty="0">
                          <a:effectLst/>
                        </a:rPr>
                        <a:t>Public</a:t>
                      </a:r>
                      <a:endParaRPr lang="en-US" sz="800" dirty="0">
                        <a:effectLst/>
                      </a:endParaRPr>
                    </a:p>
                    <a:p>
                      <a:pPr>
                        <a:lnSpc>
                          <a:spcPct val="107000"/>
                        </a:lnSpc>
                        <a:spcAft>
                          <a:spcPts val="800"/>
                        </a:spcAft>
                      </a:pPr>
                      <a:r>
                        <a:rPr lang="vi-VN" sz="800" dirty="0">
                          <a:effectLst/>
                        </a:rPr>
                        <a:t> </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7450" marR="47450" marT="0" marB="0">
                    <a:solidFill>
                      <a:schemeClr val="bg1"/>
                    </a:solidFill>
                  </a:tcPr>
                </a:tc>
                <a:extLst>
                  <a:ext uri="{0D108BD9-81ED-4DB2-BD59-A6C34878D82A}">
                    <a16:rowId xmlns:a16="http://schemas.microsoft.com/office/drawing/2014/main" val="1838917115"/>
                  </a:ext>
                </a:extLst>
              </a:tr>
            </a:tbl>
          </a:graphicData>
        </a:graphic>
      </p:graphicFrame>
      <p:sp>
        <p:nvSpPr>
          <p:cNvPr id="5" name="Rectangle 1"/>
          <p:cNvSpPr>
            <a:spLocks noChangeArrowheads="1"/>
          </p:cNvSpPr>
          <p:nvPr/>
        </p:nvSpPr>
        <p:spPr bwMode="auto">
          <a:xfrm>
            <a:off x="198856" y="11477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:DataHoaDon_Interface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04957510"/>
              </p:ext>
            </p:extLst>
          </p:nvPr>
        </p:nvGraphicFramePr>
        <p:xfrm>
          <a:off x="10774181" y="743047"/>
          <a:ext cx="6050779" cy="3622223"/>
        </p:xfrm>
        <a:graphic>
          <a:graphicData uri="http://schemas.openxmlformats.org/drawingml/2006/table">
            <a:tbl>
              <a:tblPr firstRow="1" firstCol="1" bandRow="1">
                <a:tableStyleId>{20FD0E5D-14E3-4FAD-AC52-2299CC61AF38}</a:tableStyleId>
              </a:tblPr>
              <a:tblGrid>
                <a:gridCol w="1781016">
                  <a:extLst>
                    <a:ext uri="{9D8B030D-6E8A-4147-A177-3AD203B41FA5}">
                      <a16:colId xmlns:a16="http://schemas.microsoft.com/office/drawing/2014/main" val="2271611297"/>
                    </a:ext>
                  </a:extLst>
                </a:gridCol>
                <a:gridCol w="1529324">
                  <a:extLst>
                    <a:ext uri="{9D8B030D-6E8A-4147-A177-3AD203B41FA5}">
                      <a16:colId xmlns:a16="http://schemas.microsoft.com/office/drawing/2014/main" val="2530487442"/>
                    </a:ext>
                  </a:extLst>
                </a:gridCol>
                <a:gridCol w="1806784">
                  <a:extLst>
                    <a:ext uri="{9D8B030D-6E8A-4147-A177-3AD203B41FA5}">
                      <a16:colId xmlns:a16="http://schemas.microsoft.com/office/drawing/2014/main" val="2670131935"/>
                    </a:ext>
                  </a:extLst>
                </a:gridCol>
                <a:gridCol w="933655">
                  <a:extLst>
                    <a:ext uri="{9D8B030D-6E8A-4147-A177-3AD203B41FA5}">
                      <a16:colId xmlns:a16="http://schemas.microsoft.com/office/drawing/2014/main" val="1831159570"/>
                    </a:ext>
                  </a:extLst>
                </a:gridCol>
              </a:tblGrid>
              <a:tr h="114838">
                <a:tc>
                  <a:txBody>
                    <a:bodyPr/>
                    <a:lstStyle/>
                    <a:p>
                      <a:pPr>
                        <a:lnSpc>
                          <a:spcPct val="107000"/>
                        </a:lnSpc>
                        <a:spcAft>
                          <a:spcPts val="800"/>
                        </a:spcAft>
                      </a:pPr>
                      <a:r>
                        <a:rPr lang="vi-VN" sz="700">
                          <a:effectLst/>
                        </a:rPr>
                        <a:t>     Tên thuộc tính</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Mô tả</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Kiểu</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Phạm vi</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539733835"/>
                  </a:ext>
                </a:extLst>
              </a:tr>
              <a:tr h="987115">
                <a:tc>
                  <a:txBody>
                    <a:bodyPr/>
                    <a:lstStyle/>
                    <a:p>
                      <a:pPr marL="342900" lvl="0" indent="-342900" rtl="0">
                        <a:lnSpc>
                          <a:spcPct val="107000"/>
                        </a:lnSpc>
                        <a:spcAft>
                          <a:spcPts val="800"/>
                        </a:spcAft>
                        <a:buFont typeface="Times New Roman" panose="02020603050405020304" pitchFamily="18" charset="0"/>
                        <a:buChar char="-"/>
                      </a:pPr>
                      <a:r>
                        <a:rPr lang="vi-VN" sz="700" dirty="0">
                          <a:effectLst/>
                        </a:rPr>
                        <a:t>STT</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MaHD</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MaSP</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TenSP</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SoLuong</a:t>
                      </a:r>
                      <a:endParaRPr lang="en-US" sz="700" dirty="0">
                        <a:effectLst/>
                      </a:endParaRPr>
                    </a:p>
                    <a:p>
                      <a:pPr marL="342900" lvl="0" indent="-342900">
                        <a:lnSpc>
                          <a:spcPct val="107000"/>
                        </a:lnSpc>
                        <a:spcAft>
                          <a:spcPts val="800"/>
                        </a:spcAft>
                        <a:buFont typeface="Times New Roman" panose="02020603050405020304" pitchFamily="18" charset="0"/>
                        <a:buChar char="-"/>
                      </a:pPr>
                      <a:r>
                        <a:rPr lang="vi-VN" sz="700" dirty="0">
                          <a:effectLst/>
                        </a:rPr>
                        <a:t>GiaBan</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Số thứ tự</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Mã Hóa Đơn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Mã Sản Phẩm</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Tên Sản Phẩm</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Số Lượng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Gía Bán</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String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Float</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Private</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686307295"/>
                  </a:ext>
                </a:extLst>
              </a:tr>
              <a:tr h="114838">
                <a:tc>
                  <a:txBody>
                    <a:bodyPr/>
                    <a:lstStyle/>
                    <a:p>
                      <a:pPr algn="ctr">
                        <a:lnSpc>
                          <a:spcPct val="107000"/>
                        </a:lnSpc>
                        <a:spcAft>
                          <a:spcPts val="800"/>
                        </a:spcAft>
                      </a:pPr>
                      <a:r>
                        <a:rPr lang="vi-VN" sz="700">
                          <a:effectLst/>
                        </a:rPr>
                        <a:t>Tên phương thức</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Mô tả</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Kiểu dữ liệu</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algn="ctr">
                        <a:lnSpc>
                          <a:spcPct val="107000"/>
                        </a:lnSpc>
                        <a:spcAft>
                          <a:spcPts val="800"/>
                        </a:spcAft>
                      </a:pPr>
                      <a:r>
                        <a:rPr lang="vi-VN" sz="700">
                          <a:effectLst/>
                        </a:rPr>
                        <a:t>Phạm vi</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1197604098"/>
                  </a:ext>
                </a:extLst>
              </a:tr>
              <a:tr h="2199509">
                <a:tc>
                  <a:txBody>
                    <a:bodyPr/>
                    <a:lstStyle/>
                    <a:p>
                      <a:pPr marL="342900" lvl="0" indent="-342900" rtl="0">
                        <a:lnSpc>
                          <a:spcPct val="107000"/>
                        </a:lnSpc>
                        <a:spcAft>
                          <a:spcPts val="800"/>
                        </a:spcAft>
                        <a:buFont typeface="Times New Roman" panose="02020603050405020304" pitchFamily="18" charset="0"/>
                        <a:buChar char="-"/>
                      </a:pPr>
                      <a:r>
                        <a:rPr lang="vi-VN" sz="700">
                          <a:effectLst/>
                        </a:rPr>
                        <a:t>getColumnNames()</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getData()</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insertChiTietHoaDon()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updateChiTietHoaDon()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deleteChiTietHoaDon()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taoMaHoaDonTuDong()</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searchChiTietHoaDon()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deleteAllChiTietHoaDon()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exportToExcel()</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pPr>
                      <a:r>
                        <a:rPr lang="vi-VN" sz="700">
                          <a:effectLst/>
                        </a:rPr>
                        <a:t>lấy danh sách tên các cột trong bảng </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lấy dữ liệu từ bảng </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Thêmchi tiêt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Cập nhập tt ct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Xóa chi tiết hóa đơn</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Tạo mã tự động</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Tìm kiếm</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Xóa toàn bộ dữ liệu</a:t>
                      </a:r>
                      <a:endParaRPr lang="en-US" sz="600">
                        <a:effectLst/>
                      </a:endParaRPr>
                    </a:p>
                    <a:p>
                      <a:pPr marL="342900" lvl="0" indent="-342900">
                        <a:spcBef>
                          <a:spcPts val="5"/>
                        </a:spcBef>
                        <a:spcAft>
                          <a:spcPts val="0"/>
                        </a:spcAft>
                        <a:buFont typeface="Times New Roman" panose="02020603050405020304" pitchFamily="18" charset="0"/>
                        <a:buChar char="-"/>
                      </a:pPr>
                      <a:r>
                        <a:rPr lang="vi-VN" sz="700">
                          <a:effectLst/>
                        </a:rPr>
                        <a:t>Xuất excel</a:t>
                      </a:r>
                      <a:endParaRPr lang="en-US" sz="600">
                        <a:effectLst/>
                      </a:endParaRPr>
                    </a:p>
                    <a:p>
                      <a:pPr marL="196215">
                        <a:lnSpc>
                          <a:spcPct val="107000"/>
                        </a:lnSpc>
                        <a:spcAft>
                          <a:spcPts val="800"/>
                        </a:spcAft>
                      </a:pPr>
                      <a:r>
                        <a:rPr lang="vi-VN" sz="700">
                          <a:effectLst/>
                        </a:rPr>
                        <a:t> </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lnSpc>
                          <a:spcPct val="107000"/>
                        </a:lnSpc>
                        <a:spcAft>
                          <a:spcPts val="800"/>
                        </a:spcAft>
                        <a:buFont typeface="Times New Roman" panose="02020603050405020304" pitchFamily="18" charset="0"/>
                        <a:buChar char="-"/>
                      </a:pPr>
                      <a:r>
                        <a:rPr lang="vi-VN" sz="700">
                          <a:effectLst/>
                        </a:rPr>
                        <a:t>Vector&lt;String&gt;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Vector&lt;Vector&lt;Object&gt;&gt;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Int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Vector&lt;Vector&lt;Object&gt;&gt;</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Boolean</a:t>
                      </a:r>
                      <a:endParaRPr lang="en-US" sz="700">
                        <a:effectLst/>
                      </a:endParaRPr>
                    </a:p>
                    <a:p>
                      <a:pPr marL="342900" lvl="0" indent="-342900">
                        <a:lnSpc>
                          <a:spcPct val="107000"/>
                        </a:lnSpc>
                        <a:spcAft>
                          <a:spcPts val="800"/>
                        </a:spcAft>
                        <a:buFont typeface="Times New Roman" panose="02020603050405020304" pitchFamily="18" charset="0"/>
                        <a:buChar char="-"/>
                      </a:pPr>
                      <a:r>
                        <a:rPr lang="vi-VN" sz="700">
                          <a:effectLst/>
                        </a:rPr>
                        <a:t>Void</a:t>
                      </a:r>
                      <a:endParaRPr lang="en-US" sz="700">
                        <a:effectLst/>
                      </a:endParaRPr>
                    </a:p>
                    <a:p>
                      <a:pPr marL="196215">
                        <a:lnSpc>
                          <a:spcPct val="107000"/>
                        </a:lnSpc>
                        <a:spcAft>
                          <a:spcPts val="800"/>
                        </a:spcAft>
                      </a:pPr>
                      <a:r>
                        <a:rPr lang="vi-VN" sz="700">
                          <a:effectLst/>
                        </a:rPr>
                        <a:t> </a:t>
                      </a:r>
                      <a:endParaRPr lang="en-US" sz="70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tc>
                  <a:txBody>
                    <a:bodyPr/>
                    <a:lstStyle/>
                    <a:p>
                      <a:pPr marL="342900" lvl="0" indent="-342900" rtl="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342900" lvl="0" indent="-342900">
                        <a:spcBef>
                          <a:spcPts val="5"/>
                        </a:spcBef>
                        <a:spcAft>
                          <a:spcPts val="0"/>
                        </a:spcAft>
                        <a:buFont typeface="Times New Roman" panose="02020603050405020304" pitchFamily="18" charset="0"/>
                        <a:buChar char="-"/>
                        <a:tabLst>
                          <a:tab pos="194945" algn="l"/>
                        </a:tabLst>
                      </a:pPr>
                      <a:r>
                        <a:rPr lang="vi-VN" sz="700" dirty="0">
                          <a:effectLst/>
                        </a:rPr>
                        <a:t>Public</a:t>
                      </a:r>
                      <a:endParaRPr lang="en-US" sz="600" dirty="0">
                        <a:effectLst/>
                      </a:endParaRPr>
                    </a:p>
                    <a:p>
                      <a:pPr marL="196215">
                        <a:spcBef>
                          <a:spcPts val="5"/>
                        </a:spcBef>
                        <a:spcAft>
                          <a:spcPts val="0"/>
                        </a:spcAft>
                        <a:tabLst>
                          <a:tab pos="194945" algn="l"/>
                        </a:tabLst>
                      </a:pPr>
                      <a:r>
                        <a:rPr lang="vi-VN" sz="700" dirty="0">
                          <a:effectLst/>
                        </a:rPr>
                        <a:t> </a:t>
                      </a:r>
                      <a:endParaRPr lang="en-US" sz="600" dirty="0">
                        <a:effectLst/>
                      </a:endParaRPr>
                    </a:p>
                    <a:p>
                      <a:pPr marL="196215">
                        <a:lnSpc>
                          <a:spcPct val="107000"/>
                        </a:lnSpc>
                        <a:spcAft>
                          <a:spcPts val="800"/>
                        </a:spcAft>
                      </a:pPr>
                      <a:r>
                        <a:rPr lang="vi-VN" sz="700" dirty="0">
                          <a:effectLst/>
                        </a:rPr>
                        <a:t> </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40242" marR="40242" marT="0" marB="0">
                    <a:solidFill>
                      <a:schemeClr val="bg1"/>
                    </a:solidFill>
                  </a:tcPr>
                </a:tc>
                <a:extLst>
                  <a:ext uri="{0D108BD9-81ED-4DB2-BD59-A6C34878D82A}">
                    <a16:rowId xmlns:a16="http://schemas.microsoft.com/office/drawing/2014/main" val="894347395"/>
                  </a:ext>
                </a:extLst>
              </a:tr>
            </a:tbl>
          </a:graphicData>
        </a:graphic>
      </p:graphicFrame>
      <p:sp>
        <p:nvSpPr>
          <p:cNvPr id="7" name="Rectangle 2"/>
          <p:cNvSpPr>
            <a:spLocks noChangeArrowheads="1"/>
          </p:cNvSpPr>
          <p:nvPr/>
        </p:nvSpPr>
        <p:spPr bwMode="auto">
          <a:xfrm>
            <a:off x="10671695" y="343370"/>
            <a:ext cx="62410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:DataChiTietHoaDon_Interface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11111E-6 4.93827E-6 L 0.29132 0.04012 C 0.35226 0.04907 0.44375 0.05401 0.53889 0.05401 C 0.64757 0.05401 0.73437 0.04907 0.79549 0.04012 L 1.08715 4.93827E-6 " pathEditMode="relative" rAng="0" ptsTypes="AAAAA">
                                      <p:cBhvr>
                                        <p:cTn id="6" dur="2000" fill="hold"/>
                                        <p:tgtEl>
                                          <p:spTgt spid="4"/>
                                        </p:tgtEl>
                                        <p:attrNameLst>
                                          <p:attrName>ppt_x</p:attrName>
                                          <p:attrName>ppt_y</p:attrName>
                                        </p:attrNameLst>
                                      </p:cBhvr>
                                      <p:rCtr x="54358" y="2685"/>
                                    </p:animMotion>
                                  </p:childTnLst>
                                </p:cTn>
                              </p:par>
                              <p:par>
                                <p:cTn id="7" presetID="37" presetClass="path" presetSubtype="0" accel="50000" decel="50000" fill="hold" grpId="0" nodeType="withEffect">
                                  <p:stCondLst>
                                    <p:cond delay="0"/>
                                  </p:stCondLst>
                                  <p:childTnLst>
                                    <p:animMotion origin="layout" path="M -1.38889E-6 3.33333E-6 L 0.29132 0.04012 C 0.35226 0.04907 0.44375 0.05401 0.53889 0.05401 C 0.64757 0.05401 0.73438 0.04907 0.79549 0.04012 L 1.08715 3.33333E-6 " pathEditMode="relative" rAng="0" ptsTypes="AAAAA">
                                      <p:cBhvr>
                                        <p:cTn id="8" dur="2000" fill="hold"/>
                                        <p:tgtEl>
                                          <p:spTgt spid="5"/>
                                        </p:tgtEl>
                                        <p:attrNameLst>
                                          <p:attrName>ppt_x</p:attrName>
                                          <p:attrName>ppt_y</p:attrName>
                                        </p:attrNameLst>
                                      </p:cBhvr>
                                      <p:rCtr x="54358"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14584 -4.93827E-6 L -0.77205 0.04013 C -0.6934 0.04908 -0.57604 0.05402 -0.454 0.05402 C -0.31459 0.05402 -0.20295 0.04908 -0.12448 0.04013 L 0.25 -4.93827E-6 " pathEditMode="relative" rAng="0" ptsTypes="AAAAA">
                                      <p:cBhvr>
                                        <p:cTn id="12" dur="2000" spd="-100000" fill="hold"/>
                                        <p:tgtEl>
                                          <p:spTgt spid="6"/>
                                        </p:tgtEl>
                                        <p:attrNameLst>
                                          <p:attrName>ppt_x</p:attrName>
                                          <p:attrName>ppt_y</p:attrName>
                                        </p:attrNameLst>
                                      </p:cBhvr>
                                      <p:rCtr x="69792" y="2685"/>
                                    </p:animMotion>
                                  </p:childTnLst>
                                </p:cTn>
                              </p:par>
                              <p:par>
                                <p:cTn id="13" presetID="37" presetClass="path" presetSubtype="0" accel="50000" decel="50000" fill="hold" grpId="0" nodeType="withEffect">
                                  <p:stCondLst>
                                    <p:cond delay="0"/>
                                  </p:stCondLst>
                                  <p:childTnLst>
                                    <p:animMotion origin="layout" path="M -1.14583 -3.7037E-7 C -1.02135 0.01327 -0.8967 0.01235 -0.77205 0.02562 C -0.69357 0.03457 -0.56198 0.05123 -0.45416 0.0537 C -0.34618 0.05617 -0.20295 0.04877 -0.12465 0.03982 L 0.25 -3.7037E-7 " pathEditMode="relative" rAng="0" ptsTypes="AAAAA">
                                      <p:cBhvr>
                                        <p:cTn id="14" dur="2000" spd="-100000" fill="hold"/>
                                        <p:tgtEl>
                                          <p:spTgt spid="7"/>
                                        </p:tgtEl>
                                        <p:attrNameLst>
                                          <p:attrName>ppt_x</p:attrName>
                                          <p:attrName>ppt_y</p:attrName>
                                        </p:attrNameLst>
                                      </p:cBhvr>
                                      <p:rCtr x="69792" y="27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8288750" y="635794"/>
            <a:ext cx="7565231" cy="4071937"/>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8753094" y="49479"/>
            <a:ext cx="4572000" cy="557076"/>
          </a:xfrm>
          <a:prstGeom prst="rect">
            <a:avLst/>
          </a:prstGeom>
        </p:spPr>
        <p:txBody>
          <a:bodyPr>
            <a:spAutoFit/>
          </a:bodyPr>
          <a:lstStyle/>
          <a:p>
            <a:pPr>
              <a:lnSpc>
                <a:spcPct val="130000"/>
              </a:lnSpc>
              <a:spcBef>
                <a:spcPts val="200"/>
              </a:spcBef>
            </a:pPr>
            <a:r>
              <a:rPr lang="vi-VN"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Mô hình Lớp</a:t>
            </a:r>
            <a:endPar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vi-VN" sz="1200" dirty="0">
                <a:solidFill>
                  <a:schemeClr val="bg1"/>
                </a:solidFill>
                <a:latin typeface="Times New Roman" panose="02020603050405020304" pitchFamily="18" charset="0"/>
                <a:ea typeface="Times New Roman" panose="02020603050405020304" pitchFamily="18" charset="0"/>
              </a:rPr>
              <a:t> </a:t>
            </a:r>
            <a:endParaRPr lang="en-US" sz="1200" dirty="0">
              <a:solidFill>
                <a:schemeClr val="bg1"/>
              </a:solidFill>
              <a:effectLst/>
              <a:latin typeface="Times New Roman" panose="02020603050405020304" pitchFamily="18" charset="0"/>
              <a:ea typeface="Times New Roman" panose="02020603050405020304" pitchFamily="18" charset="0"/>
            </a:endParaRPr>
          </a:p>
        </p:txBody>
      </p:sp>
      <p:sp>
        <p:nvSpPr>
          <p:cNvPr id="5" name="Rectangle 4"/>
          <p:cNvSpPr/>
          <p:nvPr/>
        </p:nvSpPr>
        <p:spPr>
          <a:xfrm>
            <a:off x="-5418492" y="4835723"/>
            <a:ext cx="2089033" cy="307777"/>
          </a:xfrm>
          <a:prstGeom prst="rect">
            <a:avLst/>
          </a:prstGeom>
        </p:spPr>
        <p:txBody>
          <a:bodyPr wrap="none">
            <a:spAutoFit/>
          </a:bodyPr>
          <a:lstStyle/>
          <a:p>
            <a:r>
              <a:rPr lang="vi-VN" dirty="0" smtClean="0">
                <a:solidFill>
                  <a:schemeClr val="bg1"/>
                </a:solidFill>
                <a:latin typeface="Times New Roman" panose="02020603050405020304" pitchFamily="18" charset="0"/>
                <a:ea typeface="Times New Roman" panose="02020603050405020304" pitchFamily="18" charset="0"/>
              </a:rPr>
              <a:t> </a:t>
            </a:r>
            <a:r>
              <a:rPr lang="vi-VN" dirty="0">
                <a:solidFill>
                  <a:schemeClr val="bg1"/>
                </a:solidFill>
                <a:latin typeface="Times New Roman" panose="02020603050405020304" pitchFamily="18" charset="0"/>
                <a:ea typeface="Times New Roman" panose="02020603050405020304" pitchFamily="18" charset="0"/>
              </a:rPr>
              <a:t>Mô Hình Lớp Tổng Quát</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66667E-6 -2.46914E-7 L 0.26337 0.04012 C 0.31875 0.04907 0.40121 0.05401 0.48715 0.05401 C 0.58541 0.05401 0.66389 0.04907 0.7191 0.04012 L 0.98246 -2.46914E-7 " pathEditMode="relative" rAng="0" ptsTypes="AAAAA">
                                      <p:cBhvr>
                                        <p:cTn id="6" dur="2000" fill="hold"/>
                                        <p:tgtEl>
                                          <p:spTgt spid="4"/>
                                        </p:tgtEl>
                                        <p:attrNameLst>
                                          <p:attrName>ppt_x</p:attrName>
                                          <p:attrName>ppt_y</p:attrName>
                                        </p:attrNameLst>
                                      </p:cBhvr>
                                      <p:rCtr x="49132"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66667E-6 -4.44444E-6 L 0.25504 0.04013 C 0.30851 0.04908 0.38854 0.05402 0.47188 0.05402 C 0.56667 0.05402 0.64254 0.04908 0.69601 0.04013 L 0.95104 -4.44444E-6 " pathEditMode="relative" rAng="0" ptsTypes="AAAAA">
                                      <p:cBhvr>
                                        <p:cTn id="10" dur="2000" fill="hold"/>
                                        <p:tgtEl>
                                          <p:spTgt spid="12"/>
                                        </p:tgtEl>
                                        <p:attrNameLst>
                                          <p:attrName>ppt_x</p:attrName>
                                          <p:attrName>ppt_y</p:attrName>
                                        </p:attrNameLst>
                                      </p:cBhvr>
                                      <p:rCtr x="47552"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0" nodeType="clickEffect">
                                  <p:stCondLst>
                                    <p:cond delay="0"/>
                                  </p:stCondLst>
                                  <p:childTnLst>
                                    <p:animMotion origin="layout" path="M -1.38889E-6 -1.7284E-6 L 0.25278 0.04013 C 0.3059 0.04908 0.38507 0.05401 0.46736 0.05401 C 0.56146 0.05401 0.63646 0.04908 0.68958 0.04013 L 0.94236 -1.7284E-6 " pathEditMode="relative" rAng="0" ptsTypes="AAAAA">
                                      <p:cBhvr>
                                        <p:cTn id="14" dur="2000" fill="hold"/>
                                        <p:tgtEl>
                                          <p:spTgt spid="5"/>
                                        </p:tgtEl>
                                        <p:attrNameLst>
                                          <p:attrName>ppt_x</p:attrName>
                                          <p:attrName>ppt_y</p:attrName>
                                        </p:attrNameLst>
                                      </p:cBhvr>
                                      <p:rCtr x="47118"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10" name="Picture 9"/>
          <p:cNvPicPr/>
          <p:nvPr/>
        </p:nvPicPr>
        <p:blipFill>
          <a:blip r:embed="rId3"/>
          <a:stretch>
            <a:fillRect/>
          </a:stretch>
        </p:blipFill>
        <p:spPr>
          <a:xfrm>
            <a:off x="878681" y="385763"/>
            <a:ext cx="7050881" cy="4386262"/>
          </a:xfrm>
          <a:prstGeom prst="rect">
            <a:avLst/>
          </a:prstGeom>
        </p:spPr>
      </p:pic>
      <p:sp>
        <p:nvSpPr>
          <p:cNvPr id="4" name="Rectangle 3"/>
          <p:cNvSpPr/>
          <p:nvPr/>
        </p:nvSpPr>
        <p:spPr>
          <a:xfrm>
            <a:off x="793969" y="-50602"/>
            <a:ext cx="2282997" cy="307777"/>
          </a:xfrm>
          <a:prstGeom prst="rect">
            <a:avLst/>
          </a:prstGeom>
        </p:spPr>
        <p:txBody>
          <a:bodyPr wrap="none">
            <a:spAutoFit/>
          </a:bodyPr>
          <a:lstStyle/>
          <a:p>
            <a:r>
              <a:rPr lang="vi-VN" dirty="0">
                <a:solidFill>
                  <a:schemeClr val="bg1"/>
                </a:solidFill>
                <a:latin typeface="Sitka Banner" pitchFamily="2" charset="0"/>
                <a:ea typeface="Times New Roman" panose="02020603050405020304" pitchFamily="18" charset="0"/>
              </a:rPr>
              <a:t>Mô hình cơ sở dữ liệu quan hệ</a:t>
            </a:r>
            <a:endParaRPr lang="en-US" dirty="0">
              <a:solidFill>
                <a:schemeClr val="bg1"/>
              </a:solidFill>
              <a:latin typeface="Sitka Banner"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9" name="Rectangle 8"/>
          <p:cNvSpPr/>
          <p:nvPr/>
        </p:nvSpPr>
        <p:spPr>
          <a:xfrm>
            <a:off x="61056" y="0"/>
            <a:ext cx="2278188" cy="307777"/>
          </a:xfrm>
          <a:prstGeom prst="rect">
            <a:avLst/>
          </a:prstGeom>
        </p:spPr>
        <p:txBody>
          <a:bodyPr wrap="none">
            <a:spAutoFit/>
          </a:bodyPr>
          <a:lstStyle/>
          <a:p>
            <a:r>
              <a:rPr lang="vi-VN" dirty="0">
                <a:latin typeface="Times New Roman" panose="02020603050405020304" pitchFamily="18" charset="0"/>
                <a:ea typeface="Times New Roman" panose="02020603050405020304" pitchFamily="18" charset="0"/>
              </a:rPr>
              <a:t>Bảng thuộc tính, kiểu dữ liệu</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189320918"/>
              </p:ext>
            </p:extLst>
          </p:nvPr>
        </p:nvGraphicFramePr>
        <p:xfrm>
          <a:off x="170657" y="739438"/>
          <a:ext cx="6388100" cy="731520"/>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1827088081"/>
                    </a:ext>
                  </a:extLst>
                </a:gridCol>
                <a:gridCol w="1657985">
                  <a:extLst>
                    <a:ext uri="{9D8B030D-6E8A-4147-A177-3AD203B41FA5}">
                      <a16:colId xmlns:a16="http://schemas.microsoft.com/office/drawing/2014/main" val="310619718"/>
                    </a:ext>
                  </a:extLst>
                </a:gridCol>
                <a:gridCol w="1187450">
                  <a:extLst>
                    <a:ext uri="{9D8B030D-6E8A-4147-A177-3AD203B41FA5}">
                      <a16:colId xmlns:a16="http://schemas.microsoft.com/office/drawing/2014/main" val="1589844629"/>
                    </a:ext>
                  </a:extLst>
                </a:gridCol>
                <a:gridCol w="935355">
                  <a:extLst>
                    <a:ext uri="{9D8B030D-6E8A-4147-A177-3AD203B41FA5}">
                      <a16:colId xmlns:a16="http://schemas.microsoft.com/office/drawing/2014/main" val="2662613031"/>
                    </a:ext>
                  </a:extLst>
                </a:gridCol>
                <a:gridCol w="1890395">
                  <a:extLst>
                    <a:ext uri="{9D8B030D-6E8A-4147-A177-3AD203B41FA5}">
                      <a16:colId xmlns:a16="http://schemas.microsoft.com/office/drawing/2014/main" val="1591623431"/>
                    </a:ext>
                  </a:extLst>
                </a:gridCol>
              </a:tblGrid>
              <a:tr h="0">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Kiểu dữ liệu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00467933"/>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dirty="0">
                          <a:effectLst/>
                        </a:rPr>
                        <a:t>TaiKhoan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Nvarchar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Tài khoản người đùng khóa chính</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238613436"/>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MatKhau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Mật khẩu đăng nhập</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200179006"/>
                  </a:ext>
                </a:extLst>
              </a:tr>
            </a:tbl>
          </a:graphicData>
        </a:graphic>
      </p:graphicFrame>
      <p:sp>
        <p:nvSpPr>
          <p:cNvPr id="14" name="Rectangle 2"/>
          <p:cNvSpPr>
            <a:spLocks noChangeArrowheads="1"/>
          </p:cNvSpPr>
          <p:nvPr/>
        </p:nvSpPr>
        <p:spPr bwMode="auto">
          <a:xfrm>
            <a:off x="120651" y="291446"/>
            <a:ext cx="6438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Bảng “</a:t>
            </a:r>
            <a:r>
              <a:rPr kumimoji="0" lang="vi-VN" altLang="en-US" sz="12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rPr>
              <a:t>NguoiDung”(Tài khoản người dùng)</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693624983"/>
              </p:ext>
            </p:extLst>
          </p:nvPr>
        </p:nvGraphicFramePr>
        <p:xfrm>
          <a:off x="170657" y="2144871"/>
          <a:ext cx="6388100" cy="1689894"/>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334471890"/>
                    </a:ext>
                  </a:extLst>
                </a:gridCol>
                <a:gridCol w="1657985">
                  <a:extLst>
                    <a:ext uri="{9D8B030D-6E8A-4147-A177-3AD203B41FA5}">
                      <a16:colId xmlns:a16="http://schemas.microsoft.com/office/drawing/2014/main" val="3277524436"/>
                    </a:ext>
                  </a:extLst>
                </a:gridCol>
                <a:gridCol w="1187450">
                  <a:extLst>
                    <a:ext uri="{9D8B030D-6E8A-4147-A177-3AD203B41FA5}">
                      <a16:colId xmlns:a16="http://schemas.microsoft.com/office/drawing/2014/main" val="1929984611"/>
                    </a:ext>
                  </a:extLst>
                </a:gridCol>
                <a:gridCol w="935355">
                  <a:extLst>
                    <a:ext uri="{9D8B030D-6E8A-4147-A177-3AD203B41FA5}">
                      <a16:colId xmlns:a16="http://schemas.microsoft.com/office/drawing/2014/main" val="3096000266"/>
                    </a:ext>
                  </a:extLst>
                </a:gridCol>
                <a:gridCol w="1890395">
                  <a:extLst>
                    <a:ext uri="{9D8B030D-6E8A-4147-A177-3AD203B41FA5}">
                      <a16:colId xmlns:a16="http://schemas.microsoft.com/office/drawing/2014/main" val="719649494"/>
                    </a:ext>
                  </a:extLst>
                </a:gridCol>
              </a:tblGrid>
              <a:tr h="226854">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Kiểu dữ liệu</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74594080"/>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MaNV</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nhân viên khóa chính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53132807"/>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TenNV</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nhân viên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011399120"/>
                  </a:ext>
                </a:extLst>
              </a:tr>
              <a:tr h="0">
                <a:tc>
                  <a:txBody>
                    <a:bodyPr/>
                    <a:lstStyle/>
                    <a:p>
                      <a:pPr>
                        <a:spcAft>
                          <a:spcPts val="0"/>
                        </a:spcAft>
                      </a:pPr>
                      <a:r>
                        <a:rPr lang="vi-VN" sz="1200">
                          <a:effectLst/>
                        </a:rPr>
                        <a:t>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DiaChi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Địa Chỉ</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046879292"/>
                  </a:ext>
                </a:extLst>
              </a:tr>
              <a:tr h="0">
                <a:tc>
                  <a:txBody>
                    <a:bodyPr/>
                    <a:lstStyle/>
                    <a:p>
                      <a:pPr>
                        <a:spcAft>
                          <a:spcPts val="0"/>
                        </a:spcAft>
                      </a:pPr>
                      <a:r>
                        <a:rPr lang="vi-VN" sz="1200">
                          <a:effectLst/>
                        </a:rPr>
                        <a:t>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Luong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float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Lương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482205743"/>
                  </a:ext>
                </a:extLst>
              </a:tr>
              <a:tr h="0">
                <a:tc>
                  <a:txBody>
                    <a:bodyPr/>
                    <a:lstStyle/>
                    <a:p>
                      <a:pPr>
                        <a:spcAft>
                          <a:spcPts val="0"/>
                        </a:spcAft>
                      </a:pPr>
                      <a:r>
                        <a:rPr lang="vi-VN" sz="1200">
                          <a:effectLst/>
                        </a:rPr>
                        <a:t>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Email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Email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529559039"/>
                  </a:ext>
                </a:extLst>
              </a:tr>
              <a:tr h="0">
                <a:tc>
                  <a:txBody>
                    <a:bodyPr/>
                    <a:lstStyle/>
                    <a:p>
                      <a:pPr>
                        <a:spcAft>
                          <a:spcPts val="0"/>
                        </a:spcAft>
                      </a:pPr>
                      <a:r>
                        <a:rPr lang="vi-VN" sz="1200">
                          <a:effectLst/>
                        </a:rPr>
                        <a:t>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NgaySinh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date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Ngày sinh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712475338"/>
                  </a:ext>
                </a:extLst>
              </a:tr>
              <a:tr h="0">
                <a:tc>
                  <a:txBody>
                    <a:bodyPr/>
                    <a:lstStyle/>
                    <a:p>
                      <a:pPr>
                        <a:spcAft>
                          <a:spcPts val="0"/>
                        </a:spcAft>
                      </a:pPr>
                      <a:r>
                        <a:rPr lang="vi-VN" sz="1200">
                          <a:effectLst/>
                        </a:rPr>
                        <a:t>7</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GioiTinh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10</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Giới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61440825"/>
                  </a:ext>
                </a:extLst>
              </a:tr>
              <a:tr h="0">
                <a:tc>
                  <a:txBody>
                    <a:bodyPr/>
                    <a:lstStyle/>
                    <a:p>
                      <a:pPr>
                        <a:spcAft>
                          <a:spcPts val="0"/>
                        </a:spcAft>
                      </a:pPr>
                      <a:r>
                        <a:rPr lang="vi-VN" sz="1200">
                          <a:effectLst/>
                        </a:rPr>
                        <a:t>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ChucVu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navrchar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50</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Chức vụ</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00977626"/>
                  </a:ext>
                </a:extLst>
              </a:tr>
            </a:tbl>
          </a:graphicData>
        </a:graphic>
      </p:graphicFrame>
      <p:sp>
        <p:nvSpPr>
          <p:cNvPr id="16" name="Rectangle 3"/>
          <p:cNvSpPr>
            <a:spLocks noChangeArrowheads="1"/>
          </p:cNvSpPr>
          <p:nvPr/>
        </p:nvSpPr>
        <p:spPr bwMode="auto">
          <a:xfrm>
            <a:off x="170657" y="1641951"/>
            <a:ext cx="63881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a:t>
            </a:r>
            <a:r>
              <a:rPr kumimoji="0" lang="vi-VN" altLang="en-US" sz="1200" b="0" i="0" u="none" strike="noStrike" cap="none" normalizeH="0" baseline="0" dirty="0" smtClean="0" bmk="">
                <a:ln>
                  <a:noFill/>
                </a:ln>
                <a:solidFill>
                  <a:schemeClr val="tx1"/>
                </a:solidFill>
                <a:effectLst/>
                <a:latin typeface="Times New Roman" panose="02020603050405020304" pitchFamily="18" charset="0"/>
                <a:ea typeface="Times New Roman" panose="02020603050405020304" pitchFamily="18" charset="0"/>
              </a:rPr>
              <a:t>ảng “</a:t>
            </a:r>
            <a:r>
              <a:rPr kumimoji="0" lang="vi-VN" altLang="en-US" sz="1200" b="0" i="0" u="none" strike="noStrike" cap="none" normalizeH="0" baseline="0" dirty="0" smtClean="0" bmk="">
                <a:ln>
                  <a:noFill/>
                </a:ln>
                <a:solidFill>
                  <a:srgbClr val="000000"/>
                </a:solidFill>
                <a:effectLst/>
                <a:latin typeface="Times New Roman" panose="02020603050405020304" pitchFamily="18" charset="0"/>
                <a:ea typeface="Times New Roman" panose="02020603050405020304" pitchFamily="18" charset="0"/>
              </a:rPr>
              <a:t>NhanVien”(Nhân Viên).</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733401475"/>
              </p:ext>
            </p:extLst>
          </p:nvPr>
        </p:nvGraphicFramePr>
        <p:xfrm>
          <a:off x="170657" y="-1648479"/>
          <a:ext cx="6388100" cy="1463040"/>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4228482943"/>
                    </a:ext>
                  </a:extLst>
                </a:gridCol>
                <a:gridCol w="1657985">
                  <a:extLst>
                    <a:ext uri="{9D8B030D-6E8A-4147-A177-3AD203B41FA5}">
                      <a16:colId xmlns:a16="http://schemas.microsoft.com/office/drawing/2014/main" val="3489826855"/>
                    </a:ext>
                  </a:extLst>
                </a:gridCol>
                <a:gridCol w="1187450">
                  <a:extLst>
                    <a:ext uri="{9D8B030D-6E8A-4147-A177-3AD203B41FA5}">
                      <a16:colId xmlns:a16="http://schemas.microsoft.com/office/drawing/2014/main" val="1981221140"/>
                    </a:ext>
                  </a:extLst>
                </a:gridCol>
                <a:gridCol w="935355">
                  <a:extLst>
                    <a:ext uri="{9D8B030D-6E8A-4147-A177-3AD203B41FA5}">
                      <a16:colId xmlns:a16="http://schemas.microsoft.com/office/drawing/2014/main" val="3742323179"/>
                    </a:ext>
                  </a:extLst>
                </a:gridCol>
                <a:gridCol w="1890395">
                  <a:extLst>
                    <a:ext uri="{9D8B030D-6E8A-4147-A177-3AD203B41FA5}">
                      <a16:colId xmlns:a16="http://schemas.microsoft.com/office/drawing/2014/main" val="688639446"/>
                    </a:ext>
                  </a:extLst>
                </a:gridCol>
              </a:tblGrid>
              <a:tr h="0">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Kiểu dữ liệu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01752975"/>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dirty="0">
                          <a:effectLst/>
                        </a:rPr>
                        <a:t>MaNCC</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Mã nhà cung cấp khóa chính</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852023843"/>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TenNCC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nhà cung cấp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187890969"/>
                  </a:ext>
                </a:extLst>
              </a:tr>
              <a:tr h="0">
                <a:tc>
                  <a:txBody>
                    <a:bodyPr/>
                    <a:lstStyle/>
                    <a:p>
                      <a:pPr>
                        <a:spcAft>
                          <a:spcPts val="0"/>
                        </a:spcAft>
                      </a:pPr>
                      <a:r>
                        <a:rPr lang="vi-VN" sz="1200">
                          <a:effectLst/>
                        </a:rPr>
                        <a:t>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Dia chi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Địa chỉ</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81012081"/>
                  </a:ext>
                </a:extLst>
              </a:tr>
              <a:tr h="0">
                <a:tc>
                  <a:txBody>
                    <a:bodyPr/>
                    <a:lstStyle/>
                    <a:p>
                      <a:pPr>
                        <a:spcAft>
                          <a:spcPts val="0"/>
                        </a:spcAft>
                      </a:pPr>
                      <a:r>
                        <a:rPr lang="vi-VN" sz="1200">
                          <a:effectLst/>
                        </a:rPr>
                        <a:t>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DienThoai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15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Điện thoại</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51763756"/>
                  </a:ext>
                </a:extLst>
              </a:tr>
              <a:tr h="0">
                <a:tc>
                  <a:txBody>
                    <a:bodyPr/>
                    <a:lstStyle/>
                    <a:p>
                      <a:pPr>
                        <a:spcAft>
                          <a:spcPts val="0"/>
                        </a:spcAft>
                      </a:pPr>
                      <a:r>
                        <a:rPr lang="vi-VN" sz="1200">
                          <a:effectLst/>
                        </a:rPr>
                        <a:t>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Email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Email</a:t>
                      </a:r>
                      <a:endParaRPr lang="en-US" sz="1200" dirty="0">
                        <a:effectLst/>
                      </a:endParaRPr>
                    </a:p>
                    <a:p>
                      <a:pPr>
                        <a:spcAft>
                          <a:spcPts val="0"/>
                        </a:spcAft>
                      </a:pPr>
                      <a:r>
                        <a:rPr lang="vi-VN" sz="1200" dirty="0">
                          <a:effectLst/>
                        </a:rPr>
                        <a:t> </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796152348"/>
                  </a:ext>
                </a:extLst>
              </a:tr>
            </a:tbl>
          </a:graphicData>
        </a:graphic>
      </p:graphicFrame>
      <p:sp>
        <p:nvSpPr>
          <p:cNvPr id="18" name="Rectangle 4"/>
          <p:cNvSpPr>
            <a:spLocks noChangeArrowheads="1"/>
          </p:cNvSpPr>
          <p:nvPr/>
        </p:nvSpPr>
        <p:spPr bwMode="auto">
          <a:xfrm>
            <a:off x="170657" y="-1925478"/>
            <a:ext cx="54365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Bảng “</a:t>
            </a:r>
            <a:r>
              <a:rPr kumimoji="0" lang="vi-VN" altLang="en-US" sz="12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rPr>
              <a:t>NhaCungCap”(Nhà Cung Cấp).</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528119975"/>
              </p:ext>
            </p:extLst>
          </p:nvPr>
        </p:nvGraphicFramePr>
        <p:xfrm>
          <a:off x="9402724" y="2144871"/>
          <a:ext cx="6388100" cy="1463040"/>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865857473"/>
                    </a:ext>
                  </a:extLst>
                </a:gridCol>
                <a:gridCol w="1657985">
                  <a:extLst>
                    <a:ext uri="{9D8B030D-6E8A-4147-A177-3AD203B41FA5}">
                      <a16:colId xmlns:a16="http://schemas.microsoft.com/office/drawing/2014/main" val="380135721"/>
                    </a:ext>
                  </a:extLst>
                </a:gridCol>
                <a:gridCol w="1187450">
                  <a:extLst>
                    <a:ext uri="{9D8B030D-6E8A-4147-A177-3AD203B41FA5}">
                      <a16:colId xmlns:a16="http://schemas.microsoft.com/office/drawing/2014/main" val="1809409534"/>
                    </a:ext>
                  </a:extLst>
                </a:gridCol>
                <a:gridCol w="935355">
                  <a:extLst>
                    <a:ext uri="{9D8B030D-6E8A-4147-A177-3AD203B41FA5}">
                      <a16:colId xmlns:a16="http://schemas.microsoft.com/office/drawing/2014/main" val="2111990783"/>
                    </a:ext>
                  </a:extLst>
                </a:gridCol>
                <a:gridCol w="1890395">
                  <a:extLst>
                    <a:ext uri="{9D8B030D-6E8A-4147-A177-3AD203B41FA5}">
                      <a16:colId xmlns:a16="http://schemas.microsoft.com/office/drawing/2014/main" val="680289679"/>
                    </a:ext>
                  </a:extLst>
                </a:gridCol>
              </a:tblGrid>
              <a:tr h="0">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Kiểu dữ liệu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09713791"/>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dirty="0">
                          <a:effectLst/>
                        </a:rPr>
                        <a:t>MaSP</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sản phẩm khóa chính</a:t>
                      </a:r>
                      <a:endParaRPr lang="en-US" sz="1200">
                        <a:effectLst/>
                      </a:endParaRPr>
                    </a:p>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45557832"/>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TenSP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sản phẩm</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1198000"/>
                  </a:ext>
                </a:extLst>
              </a:tr>
              <a:tr h="0">
                <a:tc>
                  <a:txBody>
                    <a:bodyPr/>
                    <a:lstStyle/>
                    <a:p>
                      <a:pPr>
                        <a:spcAft>
                          <a:spcPts val="0"/>
                        </a:spcAft>
                      </a:pPr>
                      <a:r>
                        <a:rPr lang="vi-VN" sz="1200">
                          <a:effectLst/>
                        </a:rPr>
                        <a:t>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MoTa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nvarchar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Mô tả</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735457207"/>
                  </a:ext>
                </a:extLst>
              </a:tr>
              <a:tr h="0">
                <a:tc>
                  <a:txBody>
                    <a:bodyPr/>
                    <a:lstStyle/>
                    <a:p>
                      <a:pPr>
                        <a:spcAft>
                          <a:spcPts val="0"/>
                        </a:spcAft>
                      </a:pPr>
                      <a:r>
                        <a:rPr lang="vi-VN" sz="1200">
                          <a:effectLst/>
                        </a:rPr>
                        <a:t>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Gia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float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Giá tiền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06751781"/>
                  </a:ext>
                </a:extLst>
              </a:tr>
              <a:tr h="0">
                <a:tc>
                  <a:txBody>
                    <a:bodyPr/>
                    <a:lstStyle/>
                    <a:p>
                      <a:pPr>
                        <a:spcAft>
                          <a:spcPts val="0"/>
                        </a:spcAft>
                      </a:pPr>
                      <a:r>
                        <a:rPr lang="vi-VN" sz="1200">
                          <a:effectLst/>
                        </a:rPr>
                        <a:t>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SoLuong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Số lượng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264228383"/>
                  </a:ext>
                </a:extLst>
              </a:tr>
              <a:tr h="0">
                <a:tc>
                  <a:txBody>
                    <a:bodyPr/>
                    <a:lstStyle/>
                    <a:p>
                      <a:pPr>
                        <a:spcAft>
                          <a:spcPts val="0"/>
                        </a:spcAft>
                      </a:pPr>
                      <a:r>
                        <a:rPr lang="vi-VN" sz="1200">
                          <a:effectLst/>
                        </a:rPr>
                        <a:t>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MaNCC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Mã nhà cung cấp</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08081012"/>
                  </a:ext>
                </a:extLst>
              </a:tr>
            </a:tbl>
          </a:graphicData>
        </a:graphic>
      </p:graphicFrame>
      <p:sp>
        <p:nvSpPr>
          <p:cNvPr id="20" name="Rectangle 5"/>
          <p:cNvSpPr>
            <a:spLocks noChangeArrowheads="1"/>
          </p:cNvSpPr>
          <p:nvPr/>
        </p:nvSpPr>
        <p:spPr bwMode="auto">
          <a:xfrm>
            <a:off x="9307626" y="1641951"/>
            <a:ext cx="648319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Bảng “</a:t>
            </a:r>
            <a:r>
              <a:rPr lang="vi-VN" altLang="en-US" sz="1200" dirty="0" smtClean="0">
                <a:latin typeface="Times New Roman" panose="02020603050405020304" pitchFamily="18" charset="0"/>
                <a:ea typeface="Times New Roman" panose="02020603050405020304" pitchFamily="18" charset="0"/>
              </a:rPr>
              <a:t>Sản Phẩm</a:t>
            </a:r>
            <a:r>
              <a:rPr kumimoji="0" lang="vi-VN" altLang="en-US" sz="12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rPr>
              <a:t>”</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1.85185E-6 L -0.004 0.66482 " pathEditMode="relative" rAng="0" ptsTypes="AA">
                                      <p:cBhvr>
                                        <p:cTn id="6" dur="2000" fill="hold"/>
                                        <p:tgtEl>
                                          <p:spTgt spid="15"/>
                                        </p:tgtEl>
                                        <p:attrNameLst>
                                          <p:attrName>ppt_x</p:attrName>
                                          <p:attrName>ppt_y</p:attrName>
                                        </p:attrNameLst>
                                      </p:cBhvr>
                                      <p:rCtr x="-208" y="33241"/>
                                    </p:animMotion>
                                  </p:childTnLst>
                                </p:cTn>
                              </p:par>
                              <p:par>
                                <p:cTn id="7" presetID="42" presetClass="path" presetSubtype="0" accel="50000" decel="50000" fill="hold" grpId="0" nodeType="withEffect">
                                  <p:stCondLst>
                                    <p:cond delay="0"/>
                                  </p:stCondLst>
                                  <p:childTnLst>
                                    <p:animMotion origin="layout" path="M 4.44444E-6 4.93827E-7 L -0.0033 0.75648 " pathEditMode="relative" rAng="0" ptsTypes="AA">
                                      <p:cBhvr>
                                        <p:cTn id="8" dur="2000" fill="hold"/>
                                        <p:tgtEl>
                                          <p:spTgt spid="16"/>
                                        </p:tgtEl>
                                        <p:attrNameLst>
                                          <p:attrName>ppt_x</p:attrName>
                                          <p:attrName>ppt_y</p:attrName>
                                        </p:attrNameLst>
                                      </p:cBhvr>
                                      <p:rCtr x="-174" y="37809"/>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44444E-6 -4.81481E-6 L -0.00469 0.94352 " pathEditMode="relative" rAng="0" ptsTypes="AA">
                                      <p:cBhvr>
                                        <p:cTn id="12" dur="2000" fill="hold"/>
                                        <p:tgtEl>
                                          <p:spTgt spid="13"/>
                                        </p:tgtEl>
                                        <p:attrNameLst>
                                          <p:attrName>ppt_x</p:attrName>
                                          <p:attrName>ppt_y</p:attrName>
                                        </p:attrNameLst>
                                      </p:cBhvr>
                                      <p:rCtr x="-243" y="47160"/>
                                    </p:animMotion>
                                  </p:childTnLst>
                                </p:cTn>
                              </p:par>
                              <p:par>
                                <p:cTn id="13" presetID="42" presetClass="path" presetSubtype="0" accel="50000" decel="50000" fill="hold" grpId="0" nodeType="withEffect">
                                  <p:stCondLst>
                                    <p:cond delay="0"/>
                                  </p:stCondLst>
                                  <p:childTnLst>
                                    <p:animMotion origin="layout" path="M 2.22222E-6 -3.82716E-6 L -0.00052 0.98395 " pathEditMode="relative" rAng="0" ptsTypes="AA">
                                      <p:cBhvr>
                                        <p:cTn id="14" dur="2000" fill="hold"/>
                                        <p:tgtEl>
                                          <p:spTgt spid="14"/>
                                        </p:tgtEl>
                                        <p:attrNameLst>
                                          <p:attrName>ppt_x</p:attrName>
                                          <p:attrName>ppt_y</p:attrName>
                                        </p:attrNameLst>
                                      </p:cBhvr>
                                      <p:rCtr x="-35" y="4919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44444E-6 -3.58025E-6 L 0.00156 0.4642 " pathEditMode="relative" rAng="0" ptsTypes="AA">
                                      <p:cBhvr>
                                        <p:cTn id="18" dur="2000" fill="hold"/>
                                        <p:tgtEl>
                                          <p:spTgt spid="17"/>
                                        </p:tgtEl>
                                        <p:attrNameLst>
                                          <p:attrName>ppt_x</p:attrName>
                                          <p:attrName>ppt_y</p:attrName>
                                        </p:attrNameLst>
                                      </p:cBhvr>
                                      <p:rCtr x="69" y="23210"/>
                                    </p:animMotion>
                                  </p:childTnLst>
                                </p:cTn>
                              </p:par>
                              <p:par>
                                <p:cTn id="19" presetID="42" presetClass="path" presetSubtype="0" accel="50000" decel="50000" fill="hold" grpId="0" nodeType="withEffect">
                                  <p:stCondLst>
                                    <p:cond delay="0"/>
                                  </p:stCondLst>
                                  <p:childTnLst>
                                    <p:animMotion origin="layout" path="M -2.22222E-6 3.7037E-7 L -0.00069 0.43086 " pathEditMode="relative" rAng="0" ptsTypes="AA">
                                      <p:cBhvr>
                                        <p:cTn id="20" dur="2000" fill="hold"/>
                                        <p:tgtEl>
                                          <p:spTgt spid="18"/>
                                        </p:tgtEl>
                                        <p:attrNameLst>
                                          <p:attrName>ppt_x</p:attrName>
                                          <p:attrName>ppt_y</p:attrName>
                                        </p:attrNameLst>
                                      </p:cBhvr>
                                      <p:rCtr x="-35" y="21543"/>
                                    </p:animMotion>
                                  </p:childTnLst>
                                </p:cTn>
                              </p:par>
                            </p:childTnLst>
                          </p:cTn>
                        </p:par>
                      </p:childTnLst>
                    </p:cTn>
                  </p:par>
                  <p:par>
                    <p:cTn id="21" fill="hold">
                      <p:stCondLst>
                        <p:cond delay="indefinite"/>
                      </p:stCondLst>
                      <p:childTnLst>
                        <p:par>
                          <p:cTn id="22" fill="hold">
                            <p:stCondLst>
                              <p:cond delay="0"/>
                            </p:stCondLst>
                            <p:childTnLst>
                              <p:par>
                                <p:cTn id="23" presetID="37" presetClass="path" presetSubtype="0" accel="50000" decel="50000" fill="hold" nodeType="clickEffect">
                                  <p:stCondLst>
                                    <p:cond delay="0"/>
                                  </p:stCondLst>
                                  <p:childTnLst>
                                    <p:animMotion origin="layout" path="M -1.01354 0.25154 L -0.67534 0.10463 C -0.60399 0.07191 -0.49809 0.05401 -0.3875 0.05401 C -0.26093 0.05401 -0.16024 0.07191 -0.08906 0.10463 L 0.25 0.25154 " pathEditMode="relative" rAng="0" ptsTypes="AAAAA">
                                      <p:cBhvr>
                                        <p:cTn id="24" dur="2000" spd="-100000" fill="hold"/>
                                        <p:tgtEl>
                                          <p:spTgt spid="19"/>
                                        </p:tgtEl>
                                        <p:attrNameLst>
                                          <p:attrName>ppt_x</p:attrName>
                                          <p:attrName>ppt_y</p:attrName>
                                        </p:attrNameLst>
                                      </p:cBhvr>
                                      <p:rCtr x="63177" y="-9877"/>
                                    </p:animMotion>
                                  </p:childTnLst>
                                </p:cTn>
                              </p:par>
                              <p:par>
                                <p:cTn id="25" presetID="37" presetClass="path" presetSubtype="0" accel="50000" decel="50000" fill="hold" grpId="0" nodeType="withEffect">
                                  <p:stCondLst>
                                    <p:cond delay="0"/>
                                  </p:stCondLst>
                                  <p:childTnLst>
                                    <p:animMotion origin="layout" path="M -1.01355 0.25154 L -0.67535 0.10463 C -0.604 0.07191 -0.49809 0.05401 -0.3875 0.05401 C -0.26094 0.05401 -0.16025 0.07191 -0.08907 0.10463 L 0.25 0.25154 " pathEditMode="relative" rAng="0" ptsTypes="AAAAA">
                                      <p:cBhvr>
                                        <p:cTn id="26" dur="2000" spd="-100000" fill="hold"/>
                                        <p:tgtEl>
                                          <p:spTgt spid="20"/>
                                        </p:tgtEl>
                                        <p:attrNameLst>
                                          <p:attrName>ppt_x</p:attrName>
                                          <p:attrName>ppt_y</p:attrName>
                                        </p:attrNameLst>
                                      </p:cBhvr>
                                      <p:rCtr x="63177" y="-98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679952348"/>
              </p:ext>
            </p:extLst>
          </p:nvPr>
        </p:nvGraphicFramePr>
        <p:xfrm>
          <a:off x="-7212496" y="457200"/>
          <a:ext cx="6388100" cy="1280160"/>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3087594298"/>
                    </a:ext>
                  </a:extLst>
                </a:gridCol>
                <a:gridCol w="1657985">
                  <a:extLst>
                    <a:ext uri="{9D8B030D-6E8A-4147-A177-3AD203B41FA5}">
                      <a16:colId xmlns:a16="http://schemas.microsoft.com/office/drawing/2014/main" val="3527626302"/>
                    </a:ext>
                  </a:extLst>
                </a:gridCol>
                <a:gridCol w="1187450">
                  <a:extLst>
                    <a:ext uri="{9D8B030D-6E8A-4147-A177-3AD203B41FA5}">
                      <a16:colId xmlns:a16="http://schemas.microsoft.com/office/drawing/2014/main" val="1029742268"/>
                    </a:ext>
                  </a:extLst>
                </a:gridCol>
                <a:gridCol w="935355">
                  <a:extLst>
                    <a:ext uri="{9D8B030D-6E8A-4147-A177-3AD203B41FA5}">
                      <a16:colId xmlns:a16="http://schemas.microsoft.com/office/drawing/2014/main" val="1264293311"/>
                    </a:ext>
                  </a:extLst>
                </a:gridCol>
                <a:gridCol w="1890395">
                  <a:extLst>
                    <a:ext uri="{9D8B030D-6E8A-4147-A177-3AD203B41FA5}">
                      <a16:colId xmlns:a16="http://schemas.microsoft.com/office/drawing/2014/main" val="3410729502"/>
                    </a:ext>
                  </a:extLst>
                </a:gridCol>
              </a:tblGrid>
              <a:tr h="0">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Kiểu dữ liệu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116164187"/>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en-US" sz="95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Số thứ tự</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70902059"/>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MaHD</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hóa đơn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935279127"/>
                  </a:ext>
                </a:extLst>
              </a:tr>
              <a:tr h="0">
                <a:tc>
                  <a:txBody>
                    <a:bodyPr/>
                    <a:lstStyle/>
                    <a:p>
                      <a:pPr>
                        <a:spcAft>
                          <a:spcPts val="0"/>
                        </a:spcAft>
                      </a:pPr>
                      <a:r>
                        <a:rPr lang="vi-VN" sz="1200">
                          <a:effectLst/>
                        </a:rPr>
                        <a:t>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MaSP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int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sản phẩm</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013315138"/>
                  </a:ext>
                </a:extLst>
              </a:tr>
              <a:tr h="0">
                <a:tc>
                  <a:txBody>
                    <a:bodyPr/>
                    <a:lstStyle/>
                    <a:p>
                      <a:pPr>
                        <a:spcAft>
                          <a:spcPts val="0"/>
                        </a:spcAft>
                      </a:pPr>
                      <a:r>
                        <a:rPr lang="vi-VN" sz="1200">
                          <a:effectLst/>
                        </a:rPr>
                        <a:t>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TenSP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nvarchar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255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sản phẩm</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559239877"/>
                  </a:ext>
                </a:extLst>
              </a:tr>
              <a:tr h="0">
                <a:tc>
                  <a:txBody>
                    <a:bodyPr/>
                    <a:lstStyle/>
                    <a:p>
                      <a:pPr>
                        <a:spcAft>
                          <a:spcPts val="0"/>
                        </a:spcAft>
                      </a:pPr>
                      <a:r>
                        <a:rPr lang="vi-VN" sz="1200">
                          <a:effectLst/>
                        </a:rPr>
                        <a:t>5</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SoLuong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int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Số lượng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839092423"/>
                  </a:ext>
                </a:extLst>
              </a:tr>
              <a:tr h="0">
                <a:tc>
                  <a:txBody>
                    <a:bodyPr/>
                    <a:lstStyle/>
                    <a:p>
                      <a:pPr>
                        <a:spcAft>
                          <a:spcPts val="0"/>
                        </a:spcAft>
                      </a:pPr>
                      <a:r>
                        <a:rPr lang="vi-VN" sz="1200">
                          <a:effectLst/>
                        </a:rPr>
                        <a:t>6</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GiaBan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float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Giá bán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416243962"/>
                  </a:ext>
                </a:extLst>
              </a:tr>
            </a:tbl>
          </a:graphicData>
        </a:graphic>
      </p:graphicFrame>
      <p:sp>
        <p:nvSpPr>
          <p:cNvPr id="10" name="Rectangle 1"/>
          <p:cNvSpPr>
            <a:spLocks noChangeArrowheads="1"/>
          </p:cNvSpPr>
          <p:nvPr/>
        </p:nvSpPr>
        <p:spPr bwMode="auto">
          <a:xfrm>
            <a:off x="-7305365" y="-48399"/>
            <a:ext cx="648096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a:t>
            </a:r>
            <a:r>
              <a:rPr kumimoji="0" lang="vi-VN" altLang="en-US" sz="1200" b="0" i="0" u="none" strike="noStrike" cap="none" normalizeH="0" baseline="0" dirty="0" smtClean="0" bmk="">
                <a:ln>
                  <a:noFill/>
                </a:ln>
                <a:solidFill>
                  <a:schemeClr val="tx1"/>
                </a:solidFill>
                <a:effectLst/>
                <a:latin typeface="Times New Roman" panose="02020603050405020304" pitchFamily="18" charset="0"/>
                <a:ea typeface="Times New Roman" panose="02020603050405020304" pitchFamily="18" charset="0"/>
              </a:rPr>
              <a:t>ảng “</a:t>
            </a:r>
            <a:r>
              <a:rPr kumimoji="0" lang="vi-VN" altLang="en-US" sz="1200" b="0" i="0" u="none" strike="noStrike" cap="none" normalizeH="0" baseline="0" dirty="0" smtClean="0" bmk="">
                <a:ln>
                  <a:noFill/>
                </a:ln>
                <a:solidFill>
                  <a:srgbClr val="000000"/>
                </a:solidFill>
                <a:effectLst/>
                <a:latin typeface="Times New Roman" panose="02020603050405020304" pitchFamily="18" charset="0"/>
                <a:ea typeface="Times New Roman" panose="02020603050405020304" pitchFamily="18" charset="0"/>
              </a:rPr>
              <a:t>ChiTietHoaDon”(Chi Tiết Hóa Đơn).</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557868773"/>
              </p:ext>
            </p:extLst>
          </p:nvPr>
        </p:nvGraphicFramePr>
        <p:xfrm>
          <a:off x="-7212496" y="2932905"/>
          <a:ext cx="6388100" cy="914400"/>
        </p:xfrm>
        <a:graphic>
          <a:graphicData uri="http://schemas.openxmlformats.org/drawingml/2006/table">
            <a:tbl>
              <a:tblPr firstRow="1" firstCol="1" bandRow="1">
                <a:tableStyleId>{20FD0E5D-14E3-4FAD-AC52-2299CC61AF38}</a:tableStyleId>
              </a:tblPr>
              <a:tblGrid>
                <a:gridCol w="716915">
                  <a:extLst>
                    <a:ext uri="{9D8B030D-6E8A-4147-A177-3AD203B41FA5}">
                      <a16:colId xmlns:a16="http://schemas.microsoft.com/office/drawing/2014/main" val="2281920630"/>
                    </a:ext>
                  </a:extLst>
                </a:gridCol>
                <a:gridCol w="1657985">
                  <a:extLst>
                    <a:ext uri="{9D8B030D-6E8A-4147-A177-3AD203B41FA5}">
                      <a16:colId xmlns:a16="http://schemas.microsoft.com/office/drawing/2014/main" val="2410311952"/>
                    </a:ext>
                  </a:extLst>
                </a:gridCol>
                <a:gridCol w="1187450">
                  <a:extLst>
                    <a:ext uri="{9D8B030D-6E8A-4147-A177-3AD203B41FA5}">
                      <a16:colId xmlns:a16="http://schemas.microsoft.com/office/drawing/2014/main" val="1042569127"/>
                    </a:ext>
                  </a:extLst>
                </a:gridCol>
                <a:gridCol w="935355">
                  <a:extLst>
                    <a:ext uri="{9D8B030D-6E8A-4147-A177-3AD203B41FA5}">
                      <a16:colId xmlns:a16="http://schemas.microsoft.com/office/drawing/2014/main" val="1825799635"/>
                    </a:ext>
                  </a:extLst>
                </a:gridCol>
                <a:gridCol w="1890395">
                  <a:extLst>
                    <a:ext uri="{9D8B030D-6E8A-4147-A177-3AD203B41FA5}">
                      <a16:colId xmlns:a16="http://schemas.microsoft.com/office/drawing/2014/main" val="1282065024"/>
                    </a:ext>
                  </a:extLst>
                </a:gridCol>
              </a:tblGrid>
              <a:tr h="0">
                <a:tc>
                  <a:txBody>
                    <a:bodyPr/>
                    <a:lstStyle/>
                    <a:p>
                      <a:pPr>
                        <a:spcAft>
                          <a:spcPts val="0"/>
                        </a:spcAft>
                      </a:pPr>
                      <a:r>
                        <a:rPr lang="vi-VN" sz="1200">
                          <a:effectLst/>
                        </a:rPr>
                        <a:t>STT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Tên thuộc tính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Kiểu dữ liệu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Kích thước</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Ý nghĩa</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112878013"/>
                  </a:ext>
                </a:extLst>
              </a:tr>
              <a:tr h="0">
                <a:tc>
                  <a:txBody>
                    <a:bodyPr/>
                    <a:lstStyle/>
                    <a:p>
                      <a:pPr>
                        <a:spcAft>
                          <a:spcPts val="0"/>
                        </a:spcAft>
                      </a:pPr>
                      <a:r>
                        <a:rPr lang="vi-VN" sz="1200">
                          <a:effectLst/>
                        </a:rPr>
                        <a:t>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MaHD</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hóa đơn khóa chính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656104724"/>
                  </a:ext>
                </a:extLst>
              </a:tr>
              <a:tr h="0">
                <a:tc>
                  <a:txBody>
                    <a:bodyPr/>
                    <a:lstStyle/>
                    <a:p>
                      <a:pPr>
                        <a:spcAft>
                          <a:spcPts val="0"/>
                        </a:spcAft>
                      </a:pPr>
                      <a:r>
                        <a:rPr lang="vi-VN" sz="1200">
                          <a:effectLst/>
                        </a:rPr>
                        <a:t>2</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MaNV</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int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Mã nhân viên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82007696"/>
                  </a:ext>
                </a:extLst>
              </a:tr>
              <a:tr h="0">
                <a:tc>
                  <a:txBody>
                    <a:bodyPr/>
                    <a:lstStyle/>
                    <a:p>
                      <a:pPr>
                        <a:spcAft>
                          <a:spcPts val="0"/>
                        </a:spcAft>
                      </a:pPr>
                      <a:r>
                        <a:rPr lang="vi-VN" sz="1200">
                          <a:effectLst/>
                        </a:rPr>
                        <a:t>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NgayLap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date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Ngày lập</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543073898"/>
                  </a:ext>
                </a:extLst>
              </a:tr>
              <a:tr h="0">
                <a:tc>
                  <a:txBody>
                    <a:bodyPr/>
                    <a:lstStyle/>
                    <a:p>
                      <a:pPr>
                        <a:spcAft>
                          <a:spcPts val="0"/>
                        </a:spcAft>
                      </a:pPr>
                      <a:r>
                        <a:rPr lang="vi-VN" sz="1200">
                          <a:effectLst/>
                        </a:rPr>
                        <a:t>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950">
                          <a:effectLst/>
                        </a:rPr>
                        <a:t>TongTien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float</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Tổng tiền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947207517"/>
                  </a:ext>
                </a:extLst>
              </a:tr>
            </a:tbl>
          </a:graphicData>
        </a:graphic>
      </p:graphicFrame>
      <p:sp>
        <p:nvSpPr>
          <p:cNvPr id="12" name="Rectangle 2"/>
          <p:cNvSpPr>
            <a:spLocks noChangeArrowheads="1"/>
          </p:cNvSpPr>
          <p:nvPr/>
        </p:nvSpPr>
        <p:spPr bwMode="auto">
          <a:xfrm>
            <a:off x="-7212496" y="2058133"/>
            <a:ext cx="63881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2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rPr>
              <a:t>B</a:t>
            </a:r>
            <a:r>
              <a:rPr kumimoji="0" lang="vi-VN" altLang="en-US" sz="1200" b="0" i="0" u="none" strike="noStrike" cap="none" normalizeH="0" baseline="0" dirty="0" smtClean="0" bmk="">
                <a:ln>
                  <a:noFill/>
                </a:ln>
                <a:solidFill>
                  <a:schemeClr val="tx1"/>
                </a:solidFill>
                <a:effectLst/>
                <a:latin typeface="Times New Roman" panose="02020603050405020304" pitchFamily="18" charset="0"/>
                <a:ea typeface="Times New Roman" panose="02020603050405020304" pitchFamily="18" charset="0"/>
              </a:rPr>
              <a:t>ảng “</a:t>
            </a:r>
            <a:r>
              <a:rPr kumimoji="0" lang="vi-VN" altLang="en-US" sz="1200" b="0" i="0" u="none" strike="noStrike" cap="none" normalizeH="0" baseline="0" dirty="0" smtClean="0" bmk="">
                <a:ln>
                  <a:noFill/>
                </a:ln>
                <a:solidFill>
                  <a:srgbClr val="000000"/>
                </a:solidFill>
                <a:effectLst/>
                <a:latin typeface="Times New Roman" panose="02020603050405020304" pitchFamily="18" charset="0"/>
                <a:ea typeface="Times New Roman" panose="02020603050405020304" pitchFamily="18" charset="0"/>
              </a:rPr>
              <a:t>HoaDon”(Hóa Đơn).</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4.44444E-6 0.02099 L 0.21961 0.04537 C 0.26562 0.05093 0.33454 0.05402 0.40607 0.05402 C 0.48784 0.05402 0.55329 0.05093 0.5993 0.04537 L 0.81892 0.02099 " pathEditMode="relative" rAng="0" ptsTypes="AAAAA">
                                      <p:cBhvr>
                                        <p:cTn id="6" dur="2000" fill="hold"/>
                                        <p:tgtEl>
                                          <p:spTgt spid="10"/>
                                        </p:tgtEl>
                                        <p:attrNameLst>
                                          <p:attrName>ppt_x</p:attrName>
                                          <p:attrName>ppt_y</p:attrName>
                                        </p:attrNameLst>
                                      </p:cBhvr>
                                      <p:rCtr x="40955" y="1636"/>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2.77778E-7 -1.60494E-6 L 0.22066 0.04013 C 0.26684 0.04908 0.33594 0.05401 0.40799 0.05401 C 0.4901 0.05401 0.55573 0.04908 0.60191 0.04013 L 0.82257 -1.60494E-6 " pathEditMode="relative" rAng="0" ptsTypes="AAAAA">
                                      <p:cBhvr>
                                        <p:cTn id="10" dur="2000" fill="hold"/>
                                        <p:tgtEl>
                                          <p:spTgt spid="9"/>
                                        </p:tgtEl>
                                        <p:attrNameLst>
                                          <p:attrName>ppt_x</p:attrName>
                                          <p:attrName>ppt_y</p:attrName>
                                        </p:attrNameLst>
                                      </p:cBhvr>
                                      <p:rCtr x="41128"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grpId="0" nodeType="clickEffect">
                                  <p:stCondLst>
                                    <p:cond delay="0"/>
                                  </p:stCondLst>
                                  <p:childTnLst>
                                    <p:animMotion origin="layout" path="M -2.77778E-7 -3.7037E-6 L 0.22014 0.04013 C 0.26649 0.04908 0.33542 0.05402 0.40729 0.05402 C 0.48906 0.05402 0.55451 0.04908 0.60087 0.04013 L 0.82101 -3.7037E-6 " pathEditMode="relative" rAng="0" ptsTypes="AAAAA">
                                      <p:cBhvr>
                                        <p:cTn id="14" dur="2000" fill="hold"/>
                                        <p:tgtEl>
                                          <p:spTgt spid="12"/>
                                        </p:tgtEl>
                                        <p:attrNameLst>
                                          <p:attrName>ppt_x</p:attrName>
                                          <p:attrName>ppt_y</p:attrName>
                                        </p:attrNameLst>
                                      </p:cBhvr>
                                      <p:rCtr x="41059" y="2685"/>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2.77778E-7 -0.06173 L 0.22292 0.02407 C 0.26997 0.04321 0.33976 0.05401 0.41233 0.05401 C 0.49531 0.05401 0.56146 0.04321 0.60851 0.02407 L 0.83125 -0.06173 " pathEditMode="relative" rAng="0" ptsTypes="AAAAA">
                                      <p:cBhvr>
                                        <p:cTn id="18" dur="2000" fill="hold"/>
                                        <p:tgtEl>
                                          <p:spTgt spid="11"/>
                                        </p:tgtEl>
                                        <p:attrNameLst>
                                          <p:attrName>ppt_x</p:attrName>
                                          <p:attrName>ppt_y</p:attrName>
                                        </p:attrNameLst>
                                      </p:cBhvr>
                                      <p:rCtr x="41580" y="5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4"/>
          <p:cNvSpPr txBox="1">
            <a:spLocks noGrp="1"/>
          </p:cNvSpPr>
          <p:nvPr>
            <p:ph type="ctrTitle"/>
          </p:nvPr>
        </p:nvSpPr>
        <p:spPr>
          <a:xfrm flipH="1">
            <a:off x="464418" y="252694"/>
            <a:ext cx="2875200" cy="12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t>BẢN THIẾT KẾ GIAO DIỆN TRONG DIAGRAM.IO</a:t>
            </a:r>
            <a:endParaRPr dirty="0"/>
          </a:p>
        </p:txBody>
      </p:sp>
      <p:pic>
        <p:nvPicPr>
          <p:cNvPr id="27" name="Picture 26"/>
          <p:cNvPicPr/>
          <p:nvPr/>
        </p:nvPicPr>
        <p:blipFill>
          <a:blip r:embed="rId3">
            <a:extLst>
              <a:ext uri="{28A0092B-C50C-407E-A947-70E740481C1C}">
                <a14:useLocalDpi xmlns:a14="http://schemas.microsoft.com/office/drawing/2010/main" val="0"/>
              </a:ext>
            </a:extLst>
          </a:blip>
          <a:stretch>
            <a:fillRect/>
          </a:stretch>
        </p:blipFill>
        <p:spPr>
          <a:xfrm>
            <a:off x="-4760369" y="425353"/>
            <a:ext cx="4533598" cy="2250281"/>
          </a:xfrm>
          <a:prstGeom prst="rect">
            <a:avLst/>
          </a:prstGeom>
        </p:spPr>
      </p:pic>
      <p:pic>
        <p:nvPicPr>
          <p:cNvPr id="28" name="Picture 27"/>
          <p:cNvPicPr/>
          <p:nvPr/>
        </p:nvPicPr>
        <p:blipFill>
          <a:blip r:embed="rId4">
            <a:extLst>
              <a:ext uri="{28A0092B-C50C-407E-A947-70E740481C1C}">
                <a14:useLocalDpi xmlns:a14="http://schemas.microsoft.com/office/drawing/2010/main" val="0"/>
              </a:ext>
            </a:extLst>
          </a:blip>
          <a:stretch>
            <a:fillRect/>
          </a:stretch>
        </p:blipFill>
        <p:spPr>
          <a:xfrm>
            <a:off x="4359860" y="563270"/>
            <a:ext cx="4257446" cy="17483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5"/>
          <p:cNvGraphicFramePr>
            <a:graphicFrameLocks noGrp="1"/>
          </p:cNvGraphicFramePr>
          <p:nvPr>
            <p:extLst>
              <p:ext uri="{D42A27DB-BD31-4B8C-83A1-F6EECF244321}">
                <p14:modId xmlns:p14="http://schemas.microsoft.com/office/powerpoint/2010/main" val="3348153269"/>
              </p:ext>
            </p:extLst>
          </p:nvPr>
        </p:nvGraphicFramePr>
        <p:xfrm>
          <a:off x="4272078" y="2794405"/>
          <a:ext cx="4389119" cy="1806856"/>
        </p:xfrm>
        <a:graphic>
          <a:graphicData uri="http://schemas.openxmlformats.org/drawingml/2006/table">
            <a:tbl>
              <a:tblPr firstRow="1" firstCol="1" bandRow="1">
                <a:tableStyleId>{20FD0E5D-14E3-4FAD-AC52-2299CC61AF38}</a:tableStyleId>
              </a:tblPr>
              <a:tblGrid>
                <a:gridCol w="1096928">
                  <a:extLst>
                    <a:ext uri="{9D8B030D-6E8A-4147-A177-3AD203B41FA5}">
                      <a16:colId xmlns:a16="http://schemas.microsoft.com/office/drawing/2014/main" val="1645400435"/>
                    </a:ext>
                  </a:extLst>
                </a:gridCol>
                <a:gridCol w="1097397">
                  <a:extLst>
                    <a:ext uri="{9D8B030D-6E8A-4147-A177-3AD203B41FA5}">
                      <a16:colId xmlns:a16="http://schemas.microsoft.com/office/drawing/2014/main" val="1329570975"/>
                    </a:ext>
                  </a:extLst>
                </a:gridCol>
                <a:gridCol w="2194794">
                  <a:extLst>
                    <a:ext uri="{9D8B030D-6E8A-4147-A177-3AD203B41FA5}">
                      <a16:colId xmlns:a16="http://schemas.microsoft.com/office/drawing/2014/main" val="336067100"/>
                    </a:ext>
                  </a:extLst>
                </a:gridCol>
              </a:tblGrid>
              <a:tr h="451714">
                <a:tc>
                  <a:txBody>
                    <a:bodyPr/>
                    <a:lstStyle/>
                    <a:p>
                      <a:pPr algn="ctr">
                        <a:spcAft>
                          <a:spcPts val="0"/>
                        </a:spcAft>
                      </a:pPr>
                      <a:r>
                        <a:rPr lang="vi-VN" sz="1200">
                          <a:effectLst/>
                        </a:rPr>
                        <a:t>Đối tượng điều khiển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spcAft>
                          <a:spcPts val="0"/>
                        </a:spcAft>
                      </a:pPr>
                      <a:r>
                        <a:rPr lang="vi-VN" sz="1200">
                          <a:effectLst/>
                        </a:rPr>
                        <a:t>Tên Viết Tắt Trong code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spcAft>
                          <a:spcPts val="0"/>
                        </a:spcAft>
                      </a:pPr>
                      <a:r>
                        <a:rPr lang="vi-VN" sz="1200">
                          <a:effectLst/>
                        </a:rPr>
                        <a:t>Mô tả</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17242416"/>
                  </a:ext>
                </a:extLst>
              </a:tr>
              <a:tr h="225857">
                <a:tc>
                  <a:txBody>
                    <a:bodyPr/>
                    <a:lstStyle/>
                    <a:p>
                      <a:pPr marL="133985" marR="128905">
                        <a:lnSpc>
                          <a:spcPts val="1275"/>
                        </a:lnSpc>
                        <a:spcAft>
                          <a:spcPts val="0"/>
                        </a:spcAft>
                      </a:pPr>
                      <a:r>
                        <a:rPr lang="vi-VN" sz="1200">
                          <a:effectLst/>
                        </a:rPr>
                        <a:t>Jlabel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marR="69215">
                        <a:lnSpc>
                          <a:spcPts val="1275"/>
                        </a:lnSpc>
                        <a:spcAft>
                          <a:spcPts val="0"/>
                        </a:spcAft>
                      </a:pPr>
                      <a:r>
                        <a:rPr lang="vi-VN" sz="1200">
                          <a:effectLst/>
                        </a:rPr>
                        <a:t>Lb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dirty="0">
                          <a:effectLst/>
                        </a:rPr>
                        <a:t>Các Tiêu Đề Chú Thích</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324675703"/>
                  </a:ext>
                </a:extLst>
              </a:tr>
              <a:tr h="225857">
                <a:tc>
                  <a:txBody>
                    <a:bodyPr/>
                    <a:lstStyle/>
                    <a:p>
                      <a:pPr marL="133985" marR="131445">
                        <a:lnSpc>
                          <a:spcPts val="1290"/>
                        </a:lnSpc>
                        <a:spcAft>
                          <a:spcPts val="0"/>
                        </a:spcAft>
                      </a:pPr>
                      <a:r>
                        <a:rPr lang="vi-VN" sz="1200">
                          <a:effectLst/>
                        </a:rPr>
                        <a:t>jText</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marR="68580">
                        <a:lnSpc>
                          <a:spcPts val="1290"/>
                        </a:lnSpc>
                        <a:spcAft>
                          <a:spcPts val="0"/>
                        </a:spcAft>
                      </a:pPr>
                      <a:r>
                        <a:rPr lang="vi-VN" sz="1200">
                          <a:effectLst/>
                        </a:rPr>
                        <a:t>Txt</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dirty="0">
                          <a:effectLst/>
                        </a:rPr>
                        <a:t>Khung nhập thông tin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68547287"/>
                  </a:ext>
                </a:extLst>
              </a:tr>
              <a:tr h="225857">
                <a:tc>
                  <a:txBody>
                    <a:bodyPr/>
                    <a:lstStyle/>
                    <a:p>
                      <a:pPr marL="133985" marR="131445">
                        <a:lnSpc>
                          <a:spcPts val="1290"/>
                        </a:lnSpc>
                        <a:spcAft>
                          <a:spcPts val="0"/>
                        </a:spcAft>
                      </a:pPr>
                      <a:r>
                        <a:rPr lang="vi-VN" sz="1200">
                          <a:effectLst/>
                        </a:rPr>
                        <a:t>jpassword</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marR="68580">
                        <a:lnSpc>
                          <a:spcPts val="1290"/>
                        </a:lnSpc>
                        <a:spcAft>
                          <a:spcPts val="0"/>
                        </a:spcAft>
                      </a:pPr>
                      <a:r>
                        <a:rPr lang="vi-VN" sz="1200" dirty="0">
                          <a:effectLst/>
                        </a:rPr>
                        <a:t>Jp</a:t>
                      </a:r>
                      <a:endParaRPr lang="en-US"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a:effectLst/>
                        </a:rPr>
                        <a:t>Khung nhập mật khẩu</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342903938"/>
                  </a:ext>
                </a:extLst>
              </a:tr>
              <a:tr h="225857">
                <a:tc>
                  <a:txBody>
                    <a:bodyPr/>
                    <a:lstStyle/>
                    <a:p>
                      <a:pPr marL="133985" marR="130810">
                        <a:lnSpc>
                          <a:spcPts val="1280"/>
                        </a:lnSpc>
                        <a:spcAft>
                          <a:spcPts val="0"/>
                        </a:spcAft>
                      </a:pPr>
                      <a:r>
                        <a:rPr lang="vi-VN" sz="1200">
                          <a:effectLst/>
                        </a:rPr>
                        <a:t>Jbutton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a:lnSpc>
                          <a:spcPts val="1280"/>
                        </a:lnSpc>
                        <a:spcAft>
                          <a:spcPts val="0"/>
                        </a:spcAft>
                      </a:pPr>
                      <a:r>
                        <a:rPr lang="vi-VN" sz="1200">
                          <a:effectLst/>
                        </a:rPr>
                        <a:t>Btn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a:effectLst/>
                        </a:rPr>
                        <a:t>Nút click thực hiện sự kiện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890172853"/>
                  </a:ext>
                </a:extLst>
              </a:tr>
              <a:tr h="451714">
                <a:tc>
                  <a:txBody>
                    <a:bodyPr/>
                    <a:lstStyle/>
                    <a:p>
                      <a:pPr marL="133985" marR="128905">
                        <a:lnSpc>
                          <a:spcPts val="1290"/>
                        </a:lnSpc>
                        <a:spcAft>
                          <a:spcPts val="0"/>
                        </a:spcAft>
                      </a:pPr>
                      <a:r>
                        <a:rPr lang="vi-VN" sz="1200">
                          <a:effectLst/>
                        </a:rPr>
                        <a:t>Jpanel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a:lnSpc>
                          <a:spcPts val="1290"/>
                        </a:lnSpc>
                        <a:spcAft>
                          <a:spcPts val="0"/>
                        </a:spcAft>
                      </a:pPr>
                      <a:r>
                        <a:rPr lang="vi-VN" sz="1200">
                          <a:effectLst/>
                        </a:rPr>
                        <a:t>Jb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dirty="0">
                          <a:effectLst/>
                        </a:rPr>
                        <a:t>Khung chứa, tạo ra các vùng riêng biệt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6328154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08640632"/>
              </p:ext>
            </p:extLst>
          </p:nvPr>
        </p:nvGraphicFramePr>
        <p:xfrm>
          <a:off x="-4757280" y="3379622"/>
          <a:ext cx="4440325" cy="914400"/>
        </p:xfrm>
        <a:graphic>
          <a:graphicData uri="http://schemas.openxmlformats.org/drawingml/2006/table">
            <a:tbl>
              <a:tblPr firstRow="1" firstCol="1" bandRow="1">
                <a:tableStyleId>{20FD0E5D-14E3-4FAD-AC52-2299CC61AF38}</a:tableStyleId>
              </a:tblPr>
              <a:tblGrid>
                <a:gridCol w="1109725">
                  <a:extLst>
                    <a:ext uri="{9D8B030D-6E8A-4147-A177-3AD203B41FA5}">
                      <a16:colId xmlns:a16="http://schemas.microsoft.com/office/drawing/2014/main" val="291345776"/>
                    </a:ext>
                  </a:extLst>
                </a:gridCol>
                <a:gridCol w="1110200">
                  <a:extLst>
                    <a:ext uri="{9D8B030D-6E8A-4147-A177-3AD203B41FA5}">
                      <a16:colId xmlns:a16="http://schemas.microsoft.com/office/drawing/2014/main" val="3566264407"/>
                    </a:ext>
                  </a:extLst>
                </a:gridCol>
                <a:gridCol w="2220400">
                  <a:extLst>
                    <a:ext uri="{9D8B030D-6E8A-4147-A177-3AD203B41FA5}">
                      <a16:colId xmlns:a16="http://schemas.microsoft.com/office/drawing/2014/main" val="2380755085"/>
                    </a:ext>
                  </a:extLst>
                </a:gridCol>
              </a:tblGrid>
              <a:tr h="212140">
                <a:tc>
                  <a:txBody>
                    <a:bodyPr/>
                    <a:lstStyle/>
                    <a:p>
                      <a:pPr algn="ctr">
                        <a:spcAft>
                          <a:spcPts val="0"/>
                        </a:spcAft>
                      </a:pPr>
                      <a:r>
                        <a:rPr lang="vi-VN" sz="1200">
                          <a:effectLst/>
                        </a:rPr>
                        <a:t>Đối tượng điều khiển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spcAft>
                          <a:spcPts val="0"/>
                        </a:spcAft>
                      </a:pPr>
                      <a:r>
                        <a:rPr lang="vi-VN" sz="1200" dirty="0">
                          <a:effectLst/>
                        </a:rPr>
                        <a:t>Tên Viết Tắt Trong code</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spcAft>
                          <a:spcPts val="0"/>
                        </a:spcAft>
                      </a:pPr>
                      <a:r>
                        <a:rPr lang="vi-VN" sz="1200">
                          <a:effectLst/>
                        </a:rPr>
                        <a:t>Mô tả</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36301448"/>
                  </a:ext>
                </a:extLst>
              </a:tr>
              <a:tr h="0">
                <a:tc>
                  <a:txBody>
                    <a:bodyPr/>
                    <a:lstStyle/>
                    <a:p>
                      <a:pPr marL="133985" marR="128905">
                        <a:lnSpc>
                          <a:spcPts val="1275"/>
                        </a:lnSpc>
                        <a:spcAft>
                          <a:spcPts val="0"/>
                        </a:spcAft>
                      </a:pPr>
                      <a:r>
                        <a:rPr lang="vi-VN" sz="1200">
                          <a:effectLst/>
                        </a:rPr>
                        <a:t>Jlabel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marR="69215">
                        <a:lnSpc>
                          <a:spcPts val="1275"/>
                        </a:lnSpc>
                        <a:spcAft>
                          <a:spcPts val="0"/>
                        </a:spcAft>
                      </a:pPr>
                      <a:r>
                        <a:rPr lang="vi-VN" sz="1200">
                          <a:effectLst/>
                        </a:rPr>
                        <a:t>Lb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a:effectLst/>
                        </a:rPr>
                        <a:t>Các Tiêu Đề Chú Thích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08376583"/>
                  </a:ext>
                </a:extLst>
              </a:tr>
              <a:tr h="0">
                <a:tc>
                  <a:txBody>
                    <a:bodyPr/>
                    <a:lstStyle/>
                    <a:p>
                      <a:pPr marL="133985" marR="128905">
                        <a:lnSpc>
                          <a:spcPts val="1290"/>
                        </a:lnSpc>
                        <a:spcAft>
                          <a:spcPts val="0"/>
                        </a:spcAft>
                      </a:pPr>
                      <a:r>
                        <a:rPr lang="vi-VN" sz="1200">
                          <a:effectLst/>
                        </a:rPr>
                        <a:t>Jpanel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183515">
                        <a:lnSpc>
                          <a:spcPts val="1290"/>
                        </a:lnSpc>
                        <a:spcAft>
                          <a:spcPts val="0"/>
                        </a:spcAft>
                      </a:pPr>
                      <a:r>
                        <a:rPr lang="vi-VN" sz="1200">
                          <a:effectLst/>
                        </a:rPr>
                        <a:t>Jb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spcAft>
                          <a:spcPts val="0"/>
                        </a:spcAft>
                      </a:pPr>
                      <a:r>
                        <a:rPr lang="vi-VN" sz="1200" dirty="0">
                          <a:effectLst/>
                        </a:rPr>
                        <a:t>Khung chứa, tạo ra các vùng riêng biệt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07059841"/>
                  </a:ext>
                </a:extLst>
              </a:tr>
            </a:tbl>
          </a:graphicData>
        </a:graphic>
      </p:graphicFrame>
      <p:pic>
        <p:nvPicPr>
          <p:cNvPr id="32" name="Picture 31"/>
          <p:cNvPicPr/>
          <p:nvPr/>
        </p:nvPicPr>
        <p:blipFill>
          <a:blip r:embed="rId5">
            <a:extLst>
              <a:ext uri="{28A0092B-C50C-407E-A947-70E740481C1C}">
                <a14:useLocalDpi xmlns:a14="http://schemas.microsoft.com/office/drawing/2010/main" val="0"/>
              </a:ext>
            </a:extLst>
          </a:blip>
          <a:stretch>
            <a:fillRect/>
          </a:stretch>
        </p:blipFill>
        <p:spPr>
          <a:xfrm>
            <a:off x="-6081331" y="56429"/>
            <a:ext cx="5764376" cy="326510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22836746"/>
              </p:ext>
            </p:extLst>
          </p:nvPr>
        </p:nvGraphicFramePr>
        <p:xfrm>
          <a:off x="-6081332" y="3340897"/>
          <a:ext cx="5764377" cy="1463040"/>
        </p:xfrm>
        <a:graphic>
          <a:graphicData uri="http://schemas.openxmlformats.org/drawingml/2006/table">
            <a:tbl>
              <a:tblPr firstRow="1" firstCol="1" bandRow="1">
                <a:tableStyleId>{20FD0E5D-14E3-4FAD-AC52-2299CC61AF38}</a:tableStyleId>
              </a:tblPr>
              <a:tblGrid>
                <a:gridCol w="1440632">
                  <a:extLst>
                    <a:ext uri="{9D8B030D-6E8A-4147-A177-3AD203B41FA5}">
                      <a16:colId xmlns:a16="http://schemas.microsoft.com/office/drawing/2014/main" val="1272146546"/>
                    </a:ext>
                  </a:extLst>
                </a:gridCol>
                <a:gridCol w="1441248">
                  <a:extLst>
                    <a:ext uri="{9D8B030D-6E8A-4147-A177-3AD203B41FA5}">
                      <a16:colId xmlns:a16="http://schemas.microsoft.com/office/drawing/2014/main" val="1109929222"/>
                    </a:ext>
                  </a:extLst>
                </a:gridCol>
                <a:gridCol w="2882497">
                  <a:extLst>
                    <a:ext uri="{9D8B030D-6E8A-4147-A177-3AD203B41FA5}">
                      <a16:colId xmlns:a16="http://schemas.microsoft.com/office/drawing/2014/main" val="3385988135"/>
                    </a:ext>
                  </a:extLst>
                </a:gridCol>
              </a:tblGrid>
              <a:tr h="0">
                <a:tc>
                  <a:txBody>
                    <a:bodyPr/>
                    <a:lstStyle/>
                    <a:p>
                      <a:pPr algn="ctr">
                        <a:spcAft>
                          <a:spcPts val="0"/>
                        </a:spcAft>
                      </a:pPr>
                      <a:r>
                        <a:rPr lang="vi-VN" sz="1200" dirty="0">
                          <a:effectLst/>
                        </a:rPr>
                        <a:t>Đối tượng điều khiển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spcAft>
                          <a:spcPts val="0"/>
                        </a:spcAft>
                      </a:pPr>
                      <a:r>
                        <a:rPr lang="vi-VN" sz="1200">
                          <a:effectLst/>
                        </a:rPr>
                        <a:t>Tên Viết Tắt Trong code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spcAft>
                          <a:spcPts val="0"/>
                        </a:spcAft>
                      </a:pPr>
                      <a:r>
                        <a:rPr lang="vi-VN" sz="1200" dirty="0">
                          <a:effectLst/>
                        </a:rPr>
                        <a:t>Mô tả</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578004291"/>
                  </a:ext>
                </a:extLst>
              </a:tr>
              <a:tr h="0">
                <a:tc>
                  <a:txBody>
                    <a:bodyPr/>
                    <a:lstStyle/>
                    <a:p>
                      <a:pPr marL="133985" marR="128905">
                        <a:lnSpc>
                          <a:spcPts val="1275"/>
                        </a:lnSpc>
                        <a:spcAft>
                          <a:spcPts val="0"/>
                        </a:spcAft>
                      </a:pPr>
                      <a:r>
                        <a:rPr lang="vi-VN" sz="1200">
                          <a:effectLst/>
                        </a:rPr>
                        <a:t>Jlabel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marR="69215">
                        <a:lnSpc>
                          <a:spcPts val="1275"/>
                        </a:lnSpc>
                        <a:spcAft>
                          <a:spcPts val="0"/>
                        </a:spcAft>
                      </a:pPr>
                      <a:r>
                        <a:rPr lang="vi-VN" sz="1200">
                          <a:effectLst/>
                        </a:rPr>
                        <a:t>Lb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Các Tiêu Đề Chú Thích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794617855"/>
                  </a:ext>
                </a:extLst>
              </a:tr>
              <a:tr h="0">
                <a:tc>
                  <a:txBody>
                    <a:bodyPr/>
                    <a:lstStyle/>
                    <a:p>
                      <a:pPr marL="133985" marR="131445">
                        <a:lnSpc>
                          <a:spcPts val="1290"/>
                        </a:lnSpc>
                        <a:spcAft>
                          <a:spcPts val="0"/>
                        </a:spcAft>
                      </a:pPr>
                      <a:r>
                        <a:rPr lang="vi-VN" sz="1200">
                          <a:effectLst/>
                        </a:rPr>
                        <a:t>jText</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marR="68580">
                        <a:lnSpc>
                          <a:spcPts val="1290"/>
                        </a:lnSpc>
                        <a:spcAft>
                          <a:spcPts val="0"/>
                        </a:spcAft>
                      </a:pPr>
                      <a:r>
                        <a:rPr lang="vi-VN" sz="1200" dirty="0">
                          <a:effectLst/>
                        </a:rPr>
                        <a:t>Txt</a:t>
                      </a:r>
                      <a:endParaRPr lang="en-US"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Khung nhập thông tin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905742022"/>
                  </a:ext>
                </a:extLst>
              </a:tr>
              <a:tr h="0">
                <a:tc>
                  <a:txBody>
                    <a:bodyPr/>
                    <a:lstStyle/>
                    <a:p>
                      <a:pPr marL="133985" marR="130810">
                        <a:lnSpc>
                          <a:spcPts val="1280"/>
                        </a:lnSpc>
                        <a:spcAft>
                          <a:spcPts val="0"/>
                        </a:spcAft>
                      </a:pPr>
                      <a:r>
                        <a:rPr lang="vi-VN" sz="1200">
                          <a:effectLst/>
                        </a:rPr>
                        <a:t>Jbutton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80"/>
                        </a:lnSpc>
                        <a:spcAft>
                          <a:spcPts val="0"/>
                        </a:spcAft>
                      </a:pPr>
                      <a:r>
                        <a:rPr lang="vi-VN" sz="1200">
                          <a:effectLst/>
                        </a:rPr>
                        <a:t>Btn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Nút click thực hiện sự kiện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56414824"/>
                  </a:ext>
                </a:extLst>
              </a:tr>
              <a:tr h="0">
                <a:tc>
                  <a:txBody>
                    <a:bodyPr/>
                    <a:lstStyle/>
                    <a:p>
                      <a:pPr marL="133985" marR="130175">
                        <a:lnSpc>
                          <a:spcPts val="1275"/>
                        </a:lnSpc>
                        <a:spcAft>
                          <a:spcPts val="0"/>
                        </a:spcAft>
                      </a:pPr>
                      <a:r>
                        <a:rPr lang="vi-VN" sz="1200">
                          <a:effectLst/>
                        </a:rPr>
                        <a:t>Jcombobox</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75"/>
                        </a:lnSpc>
                        <a:spcAft>
                          <a:spcPts val="0"/>
                        </a:spcAft>
                      </a:pPr>
                      <a:r>
                        <a:rPr lang="vi-VN" sz="1200" dirty="0">
                          <a:effectLst/>
                        </a:rPr>
                        <a:t>Cb</a:t>
                      </a:r>
                      <a:endParaRPr lang="en-US"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List các đối tượng trong sql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870897989"/>
                  </a:ext>
                </a:extLst>
              </a:tr>
              <a:tr h="0">
                <a:tc>
                  <a:txBody>
                    <a:bodyPr/>
                    <a:lstStyle/>
                    <a:p>
                      <a:pPr marL="133985" marR="128270">
                        <a:lnSpc>
                          <a:spcPts val="1275"/>
                        </a:lnSpc>
                        <a:spcAft>
                          <a:spcPts val="0"/>
                        </a:spcAft>
                      </a:pPr>
                      <a:r>
                        <a:rPr lang="vi-VN" sz="1200">
                          <a:effectLst/>
                        </a:rPr>
                        <a:t>Jtable</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75"/>
                        </a:lnSpc>
                        <a:spcAft>
                          <a:spcPts val="0"/>
                        </a:spcAft>
                      </a:pPr>
                      <a:r>
                        <a:rPr lang="vi-VN" sz="1200">
                          <a:effectLst/>
                        </a:rPr>
                        <a:t>Tb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Danh sách các bảng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02063569"/>
                  </a:ext>
                </a:extLst>
              </a:tr>
              <a:tr h="0">
                <a:tc>
                  <a:txBody>
                    <a:bodyPr/>
                    <a:lstStyle/>
                    <a:p>
                      <a:pPr marL="133985" marR="128905">
                        <a:lnSpc>
                          <a:spcPts val="1290"/>
                        </a:lnSpc>
                        <a:spcAft>
                          <a:spcPts val="0"/>
                        </a:spcAft>
                      </a:pPr>
                      <a:r>
                        <a:rPr lang="vi-VN" sz="1200">
                          <a:effectLst/>
                        </a:rPr>
                        <a:t>Jpanel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90"/>
                        </a:lnSpc>
                        <a:spcAft>
                          <a:spcPts val="0"/>
                        </a:spcAft>
                      </a:pPr>
                      <a:r>
                        <a:rPr lang="vi-VN" sz="1200">
                          <a:effectLst/>
                        </a:rPr>
                        <a:t>Jb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Khung chứa, tạo ra các vùng riêng biệt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029325474"/>
                  </a:ext>
                </a:extLst>
              </a:tr>
            </a:tbl>
          </a:graphicData>
        </a:graphic>
      </p:graphicFrame>
      <p:sp>
        <p:nvSpPr>
          <p:cNvPr id="9" name="Rectangle 1"/>
          <p:cNvSpPr>
            <a:spLocks noChangeArrowheads="1"/>
          </p:cNvSpPr>
          <p:nvPr/>
        </p:nvSpPr>
        <p:spPr bwMode="auto">
          <a:xfrm>
            <a:off x="-4760051" y="3158119"/>
            <a:ext cx="68426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0"/>
                                        </p:tgtEl>
                                        <p:attrNameLst>
                                          <p:attrName>style.visibility</p:attrName>
                                        </p:attrNameLst>
                                      </p:cBhvr>
                                      <p:to>
                                        <p:strVal val="visible"/>
                                      </p:to>
                                    </p:set>
                                    <p:animEffect transition="in" filter="fade">
                                      <p:cBhvr>
                                        <p:cTn id="7" dur="1000"/>
                                        <p:tgtEl>
                                          <p:spTgt spid="97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1.38889E-6 -9.87654E-7 L 0.15382 0.04012 C 0.18628 0.04908 0.23472 0.05401 0.28489 0.05401 C 0.34253 0.05401 0.38837 0.04908 0.42083 0.04012 L 0.57517 -9.87654E-7 " pathEditMode="relative" rAng="0" ptsTypes="AAAAA">
                                      <p:cBhvr>
                                        <p:cTn id="11" dur="2000" fill="hold"/>
                                        <p:tgtEl>
                                          <p:spTgt spid="28"/>
                                        </p:tgtEl>
                                        <p:attrNameLst>
                                          <p:attrName>ppt_x</p:attrName>
                                          <p:attrName>ppt_y</p:attrName>
                                        </p:attrNameLst>
                                      </p:cBhvr>
                                      <p:rCtr x="28750" y="2685"/>
                                    </p:animMotion>
                                  </p:childTnLst>
                                </p:cTn>
                              </p:par>
                            </p:childTnLst>
                          </p:cTn>
                        </p:par>
                      </p:childTnLst>
                    </p:cTn>
                  </p:par>
                  <p:par>
                    <p:cTn id="12" fill="hold">
                      <p:stCondLst>
                        <p:cond delay="indefinite"/>
                      </p:stCondLst>
                      <p:childTnLst>
                        <p:par>
                          <p:cTn id="13" fill="hold">
                            <p:stCondLst>
                              <p:cond delay="0"/>
                            </p:stCondLst>
                            <p:childTnLst>
                              <p:par>
                                <p:cTn id="14" presetID="37" presetClass="path" presetSubtype="0" accel="50000" decel="50000" fill="hold" nodeType="clickEffect">
                                  <p:stCondLst>
                                    <p:cond delay="0"/>
                                  </p:stCondLst>
                                  <p:childTnLst>
                                    <p:animMotion origin="layout" path="M 1.94444E-6 2.83951E-6 L 0.15937 0.04012 C 0.19271 0.04907 0.24305 0.05401 0.29496 0.05401 C 0.35434 0.05401 0.40208 0.04907 0.43541 0.04012 L 0.59531 2.83951E-6 " pathEditMode="relative" rAng="0" ptsTypes="AAAAA">
                                      <p:cBhvr>
                                        <p:cTn id="15" dur="2000" fill="hold"/>
                                        <p:tgtEl>
                                          <p:spTgt spid="6"/>
                                        </p:tgtEl>
                                        <p:attrNameLst>
                                          <p:attrName>ppt_x</p:attrName>
                                          <p:attrName>ppt_y</p:attrName>
                                        </p:attrNameLst>
                                      </p:cBhvr>
                                      <p:rCtr x="29757" y="2685"/>
                                    </p:animMotion>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nodeType="clickEffect">
                                  <p:stCondLst>
                                    <p:cond delay="0"/>
                                  </p:stCondLst>
                                  <p:childTnLst>
                                    <p:animMotion origin="layout" path="M 3.05556E-6 -4.5679E-6 L 0.26146 0.04013 C 0.31597 0.04908 0.39774 0.05402 0.48316 0.05402 C 0.58055 0.05402 0.65816 0.04908 0.71302 0.04013 L 0.97448 -4.5679E-6 " pathEditMode="relative" rAng="0" ptsTypes="AAAAA">
                                      <p:cBhvr>
                                        <p:cTn id="19" dur="2000" fill="hold"/>
                                        <p:tgtEl>
                                          <p:spTgt spid="27"/>
                                        </p:tgtEl>
                                        <p:attrNameLst>
                                          <p:attrName>ppt_x</p:attrName>
                                          <p:attrName>ppt_y</p:attrName>
                                        </p:attrNameLst>
                                      </p:cBhvr>
                                      <p:rCtr x="48715" y="2685"/>
                                    </p:animMotion>
                                  </p:childTnLst>
                                </p:cTn>
                              </p:par>
                            </p:childTnLst>
                          </p:cTn>
                        </p:par>
                      </p:childTnLst>
                    </p:cTn>
                  </p:par>
                  <p:par>
                    <p:cTn id="20" fill="hold">
                      <p:stCondLst>
                        <p:cond delay="indefinite"/>
                      </p:stCondLst>
                      <p:childTnLst>
                        <p:par>
                          <p:cTn id="21" fill="hold">
                            <p:stCondLst>
                              <p:cond delay="0"/>
                            </p:stCondLst>
                            <p:childTnLst>
                              <p:par>
                                <p:cTn id="22" presetID="37" presetClass="path" presetSubtype="0" accel="50000" decel="50000" fill="hold" nodeType="clickEffect">
                                  <p:stCondLst>
                                    <p:cond delay="0"/>
                                  </p:stCondLst>
                                  <p:childTnLst>
                                    <p:animMotion origin="layout" path="M 0.00312 -0.11173 L 0.26632 -0.00895 C 0.32135 0.01389 0.40382 0.02685 0.48941 0.02685 C 0.58785 0.02685 0.66615 0.01389 0.72135 -0.00895 L 0.98455 -0.11173 " pathEditMode="relative" rAng="0" ptsTypes="AAAAA">
                                      <p:cBhvr>
                                        <p:cTn id="23" dur="2000" fill="hold"/>
                                        <p:tgtEl>
                                          <p:spTgt spid="7"/>
                                        </p:tgtEl>
                                        <p:attrNameLst>
                                          <p:attrName>ppt_x</p:attrName>
                                          <p:attrName>ppt_y</p:attrName>
                                        </p:attrNameLst>
                                      </p:cBhvr>
                                      <p:rCtr x="49062" y="6914"/>
                                    </p:animMotion>
                                  </p:childTnLst>
                                </p:cTn>
                              </p:par>
                            </p:childTnLst>
                          </p:cTn>
                        </p:par>
                      </p:childTnLst>
                    </p:cTn>
                  </p:par>
                  <p:par>
                    <p:cTn id="24" fill="hold">
                      <p:stCondLst>
                        <p:cond delay="indefinite"/>
                      </p:stCondLst>
                      <p:childTnLst>
                        <p:par>
                          <p:cTn id="25" fill="hold">
                            <p:stCondLst>
                              <p:cond delay="0"/>
                            </p:stCondLst>
                            <p:childTnLst>
                              <p:par>
                                <p:cTn id="26" presetID="37" presetClass="path" presetSubtype="0" accel="50000" decel="50000" fill="hold" nodeType="clickEffect">
                                  <p:stCondLst>
                                    <p:cond delay="0"/>
                                  </p:stCondLst>
                                  <p:childTnLst>
                                    <p:animMotion origin="layout" path="M -3.61111E-6 4.93827E-6 L 0.2691 0.04012 C 0.32552 0.04907 0.40973 0.05401 0.4974 0.05401 C 0.59775 0.05401 0.67796 0.04907 0.73438 0.04012 L 1.00348 4.93827E-6 " pathEditMode="relative" rAng="0" ptsTypes="AAAAA">
                                      <p:cBhvr>
                                        <p:cTn id="27" dur="2000" fill="hold"/>
                                        <p:tgtEl>
                                          <p:spTgt spid="32"/>
                                        </p:tgtEl>
                                        <p:attrNameLst>
                                          <p:attrName>ppt_x</p:attrName>
                                          <p:attrName>ppt_y</p:attrName>
                                        </p:attrNameLst>
                                      </p:cBhvr>
                                      <p:rCtr x="50174" y="2685"/>
                                    </p:animMotion>
                                  </p:childTnLst>
                                </p:cTn>
                              </p:par>
                            </p:childTnLst>
                          </p:cTn>
                        </p:par>
                      </p:childTnLst>
                    </p:cTn>
                  </p:par>
                  <p:par>
                    <p:cTn id="28" fill="hold">
                      <p:stCondLst>
                        <p:cond delay="indefinite"/>
                      </p:stCondLst>
                      <p:childTnLst>
                        <p:par>
                          <p:cTn id="29" fill="hold">
                            <p:stCondLst>
                              <p:cond delay="0"/>
                            </p:stCondLst>
                            <p:childTnLst>
                              <p:par>
                                <p:cTn id="30" presetID="37" presetClass="path" presetSubtype="0" accel="50000" decel="50000" fill="hold" nodeType="clickEffect">
                                  <p:stCondLst>
                                    <p:cond delay="0"/>
                                  </p:stCondLst>
                                  <p:childTnLst>
                                    <p:animMotion origin="layout" path="M -3.61111E-6 3.33333E-6 L 0.26927 0.04012 C 0.32587 0.04907 0.40973 0.05401 0.49775 0.05401 C 0.59809 0.05401 0.6783 0.04907 0.7349 0.04012 L 1.00417 3.33333E-6 " pathEditMode="relative" rAng="0" ptsTypes="AAAAA">
                                      <p:cBhvr>
                                        <p:cTn id="31" dur="2000" fill="hold"/>
                                        <p:tgtEl>
                                          <p:spTgt spid="8"/>
                                        </p:tgtEl>
                                        <p:attrNameLst>
                                          <p:attrName>ppt_x</p:attrName>
                                          <p:attrName>ppt_y</p:attrName>
                                        </p:attrNameLst>
                                      </p:cBhvr>
                                      <p:rCtr x="50208"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00013" y="125414"/>
            <a:ext cx="4086225" cy="2460624"/>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236244" y="125414"/>
            <a:ext cx="4521994" cy="2460624"/>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4236244" y="2608740"/>
            <a:ext cx="4521994" cy="237759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444949490"/>
              </p:ext>
            </p:extLst>
          </p:nvPr>
        </p:nvGraphicFramePr>
        <p:xfrm>
          <a:off x="100012" y="2608740"/>
          <a:ext cx="4086225" cy="2356134"/>
        </p:xfrm>
        <a:graphic>
          <a:graphicData uri="http://schemas.openxmlformats.org/drawingml/2006/table">
            <a:tbl>
              <a:tblPr firstRow="1" firstCol="1" bandRow="1">
                <a:tableStyleId>{20FD0E5D-14E3-4FAD-AC52-2299CC61AF38}</a:tableStyleId>
              </a:tblPr>
              <a:tblGrid>
                <a:gridCol w="1021229">
                  <a:extLst>
                    <a:ext uri="{9D8B030D-6E8A-4147-A177-3AD203B41FA5}">
                      <a16:colId xmlns:a16="http://schemas.microsoft.com/office/drawing/2014/main" val="2136629055"/>
                    </a:ext>
                  </a:extLst>
                </a:gridCol>
                <a:gridCol w="1021665">
                  <a:extLst>
                    <a:ext uri="{9D8B030D-6E8A-4147-A177-3AD203B41FA5}">
                      <a16:colId xmlns:a16="http://schemas.microsoft.com/office/drawing/2014/main" val="507306762"/>
                    </a:ext>
                  </a:extLst>
                </a:gridCol>
                <a:gridCol w="2043331">
                  <a:extLst>
                    <a:ext uri="{9D8B030D-6E8A-4147-A177-3AD203B41FA5}">
                      <a16:colId xmlns:a16="http://schemas.microsoft.com/office/drawing/2014/main" val="1864621273"/>
                    </a:ext>
                  </a:extLst>
                </a:gridCol>
              </a:tblGrid>
              <a:tr h="484950">
                <a:tc>
                  <a:txBody>
                    <a:bodyPr/>
                    <a:lstStyle/>
                    <a:p>
                      <a:pPr algn="ctr">
                        <a:spcAft>
                          <a:spcPts val="0"/>
                        </a:spcAft>
                      </a:pPr>
                      <a:r>
                        <a:rPr lang="vi-VN" sz="1200">
                          <a:effectLst/>
                        </a:rPr>
                        <a:t>Đối tượng điều khiển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spcAft>
                          <a:spcPts val="0"/>
                        </a:spcAft>
                      </a:pPr>
                      <a:r>
                        <a:rPr lang="vi-VN" sz="1200">
                          <a:effectLst/>
                        </a:rPr>
                        <a:t>Tên Viết Tắt Trong code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spcAft>
                          <a:spcPts val="0"/>
                        </a:spcAft>
                      </a:pPr>
                      <a:r>
                        <a:rPr lang="vi-VN" sz="1200">
                          <a:effectLst/>
                        </a:rPr>
                        <a:t>Mô tả</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11978186"/>
                  </a:ext>
                </a:extLst>
              </a:tr>
              <a:tr h="221010">
                <a:tc>
                  <a:txBody>
                    <a:bodyPr/>
                    <a:lstStyle/>
                    <a:p>
                      <a:pPr marL="133985" marR="128905">
                        <a:lnSpc>
                          <a:spcPts val="1275"/>
                        </a:lnSpc>
                        <a:spcAft>
                          <a:spcPts val="0"/>
                        </a:spcAft>
                      </a:pPr>
                      <a:r>
                        <a:rPr lang="vi-VN" sz="1200">
                          <a:effectLst/>
                        </a:rPr>
                        <a:t>Jlabel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marR="69215">
                        <a:lnSpc>
                          <a:spcPts val="1275"/>
                        </a:lnSpc>
                        <a:spcAft>
                          <a:spcPts val="0"/>
                        </a:spcAft>
                      </a:pPr>
                      <a:r>
                        <a:rPr lang="vi-VN" sz="1200">
                          <a:effectLst/>
                        </a:rPr>
                        <a:t>Lb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Các Tiêu Đề Chú Thích</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288816741"/>
                  </a:ext>
                </a:extLst>
              </a:tr>
              <a:tr h="242474">
                <a:tc>
                  <a:txBody>
                    <a:bodyPr/>
                    <a:lstStyle/>
                    <a:p>
                      <a:pPr marL="133985" marR="131445">
                        <a:lnSpc>
                          <a:spcPts val="1290"/>
                        </a:lnSpc>
                        <a:spcAft>
                          <a:spcPts val="0"/>
                        </a:spcAft>
                      </a:pPr>
                      <a:r>
                        <a:rPr lang="vi-VN" sz="1200">
                          <a:effectLst/>
                        </a:rPr>
                        <a:t>jText</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marR="68580">
                        <a:lnSpc>
                          <a:spcPts val="1290"/>
                        </a:lnSpc>
                        <a:spcAft>
                          <a:spcPts val="0"/>
                        </a:spcAft>
                      </a:pPr>
                      <a:r>
                        <a:rPr lang="vi-VN" sz="1200">
                          <a:effectLst/>
                        </a:rPr>
                        <a:t>Txt</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Khung nhập thông tin</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357544526"/>
                  </a:ext>
                </a:extLst>
              </a:tr>
              <a:tr h="242474">
                <a:tc>
                  <a:txBody>
                    <a:bodyPr/>
                    <a:lstStyle/>
                    <a:p>
                      <a:pPr marL="133985" marR="130810">
                        <a:lnSpc>
                          <a:spcPts val="1280"/>
                        </a:lnSpc>
                        <a:spcAft>
                          <a:spcPts val="0"/>
                        </a:spcAft>
                      </a:pPr>
                      <a:r>
                        <a:rPr lang="vi-VN" sz="1200">
                          <a:effectLst/>
                        </a:rPr>
                        <a:t>Jbutton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80"/>
                        </a:lnSpc>
                        <a:spcAft>
                          <a:spcPts val="0"/>
                        </a:spcAft>
                      </a:pPr>
                      <a:r>
                        <a:rPr lang="vi-VN" sz="1200">
                          <a:effectLst/>
                        </a:rPr>
                        <a:t>Btn</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Nút click thực hiện sự kiện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680524416"/>
                  </a:ext>
                </a:extLst>
              </a:tr>
              <a:tr h="437802">
                <a:tc>
                  <a:txBody>
                    <a:bodyPr/>
                    <a:lstStyle/>
                    <a:p>
                      <a:pPr marL="133985" marR="130175">
                        <a:lnSpc>
                          <a:spcPts val="1275"/>
                        </a:lnSpc>
                        <a:spcAft>
                          <a:spcPts val="0"/>
                        </a:spcAft>
                      </a:pPr>
                      <a:r>
                        <a:rPr lang="vi-VN" sz="1200">
                          <a:effectLst/>
                        </a:rPr>
                        <a:t>Jcombobox</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75"/>
                        </a:lnSpc>
                        <a:spcAft>
                          <a:spcPts val="0"/>
                        </a:spcAft>
                      </a:pPr>
                      <a:r>
                        <a:rPr lang="vi-VN" sz="1200">
                          <a:effectLst/>
                        </a:rPr>
                        <a:t>Cb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List các đối tượng trong sql</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540106094"/>
                  </a:ext>
                </a:extLst>
              </a:tr>
              <a:tr h="242474">
                <a:tc>
                  <a:txBody>
                    <a:bodyPr/>
                    <a:lstStyle/>
                    <a:p>
                      <a:pPr marL="133985" marR="128270">
                        <a:lnSpc>
                          <a:spcPts val="1275"/>
                        </a:lnSpc>
                        <a:spcAft>
                          <a:spcPts val="0"/>
                        </a:spcAft>
                      </a:pPr>
                      <a:r>
                        <a:rPr lang="vi-VN" sz="1200">
                          <a:effectLst/>
                        </a:rPr>
                        <a:t>Jtable</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75"/>
                        </a:lnSpc>
                        <a:spcAft>
                          <a:spcPts val="0"/>
                        </a:spcAft>
                      </a:pPr>
                      <a:r>
                        <a:rPr lang="vi-VN" sz="1200">
                          <a:effectLst/>
                        </a:rPr>
                        <a:t>Tb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a:effectLst/>
                        </a:rPr>
                        <a:t>Danh sách các bảng</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559111205"/>
                  </a:ext>
                </a:extLst>
              </a:tr>
              <a:tr h="484950">
                <a:tc>
                  <a:txBody>
                    <a:bodyPr/>
                    <a:lstStyle/>
                    <a:p>
                      <a:pPr marL="133985" marR="128905">
                        <a:lnSpc>
                          <a:spcPts val="1290"/>
                        </a:lnSpc>
                        <a:spcAft>
                          <a:spcPts val="0"/>
                        </a:spcAft>
                      </a:pPr>
                      <a:r>
                        <a:rPr lang="vi-VN" sz="1200">
                          <a:effectLst/>
                        </a:rPr>
                        <a:t>Jpanel</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183515">
                        <a:lnSpc>
                          <a:spcPts val="1290"/>
                        </a:lnSpc>
                        <a:spcAft>
                          <a:spcPts val="0"/>
                        </a:spcAft>
                      </a:pPr>
                      <a:r>
                        <a:rPr lang="vi-VN" sz="1200">
                          <a:effectLst/>
                        </a:rPr>
                        <a:t>Jb</a:t>
                      </a:r>
                      <a:endParaRPr lang="en-US" sz="1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spcAft>
                          <a:spcPts val="0"/>
                        </a:spcAft>
                      </a:pPr>
                      <a:r>
                        <a:rPr lang="vi-VN" sz="1200" dirty="0">
                          <a:effectLst/>
                        </a:rPr>
                        <a:t>Khung chứa, tạo ra các vùng riêng biệt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861819824"/>
                  </a:ext>
                </a:extLst>
              </a:tr>
            </a:tbl>
          </a:graphicData>
        </a:graphic>
      </p:graphicFrame>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9956730" y="129461"/>
            <a:ext cx="4521996" cy="4839460"/>
          </a:xfrm>
          <a:prstGeom prst="rect">
            <a:avLst/>
          </a:prstGeom>
        </p:spPr>
      </p:pic>
      <p:pic>
        <p:nvPicPr>
          <p:cNvPr id="14" name="Picture 13"/>
          <p:cNvPicPr/>
          <p:nvPr/>
        </p:nvPicPr>
        <p:blipFill>
          <a:blip r:embed="rId7">
            <a:extLst>
              <a:ext uri="{28A0092B-C50C-407E-A947-70E740481C1C}">
                <a14:useLocalDpi xmlns:a14="http://schemas.microsoft.com/office/drawing/2010/main" val="0"/>
              </a:ext>
            </a:extLst>
          </a:blip>
          <a:stretch>
            <a:fillRect/>
          </a:stretch>
        </p:blipFill>
        <p:spPr>
          <a:xfrm>
            <a:off x="-4248587" y="114063"/>
            <a:ext cx="4120285" cy="2483326"/>
          </a:xfrm>
          <a:prstGeom prst="rect">
            <a:avLst/>
          </a:prstGeom>
        </p:spPr>
      </p:pic>
    </p:spTree>
    <p:extLst>
      <p:ext uri="{BB962C8B-B14F-4D97-AF65-F5344CB8AC3E}">
        <p14:creationId xmlns:p14="http://schemas.microsoft.com/office/powerpoint/2010/main" val="63160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5E-6 -2.46914E-7 L 0.2731 0.04012 C 0.33039 0.04907 0.41615 0.05401 0.50521 0.05401 C 0.60712 0.05401 0.68855 0.04907 0.74584 0.04012 L 1.01928 -2.46914E-7 " pathEditMode="relative" rAng="0" ptsTypes="AAAAA">
                                      <p:cBhvr>
                                        <p:cTn id="6" dur="2000" fill="hold"/>
                                        <p:tgtEl>
                                          <p:spTgt spid="9"/>
                                        </p:tgtEl>
                                        <p:attrNameLst>
                                          <p:attrName>ppt_x</p:attrName>
                                          <p:attrName>ppt_y</p:attrName>
                                        </p:attrNameLst>
                                      </p:cBhvr>
                                      <p:rCtr x="50955"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2.77778E-7 -2.46914E-7 L 0.1533 0.04012 C 0.18559 0.04907 0.23368 0.05401 0.28368 0.05401 C 0.34097 0.05401 0.38663 0.04907 0.41875 0.04012 L 0.57257 -2.46914E-7 " pathEditMode="relative" rAng="0" ptsTypes="AAAAA">
                                      <p:cBhvr>
                                        <p:cTn id="10" dur="2000" fill="hold"/>
                                        <p:tgtEl>
                                          <p:spTgt spid="10"/>
                                        </p:tgtEl>
                                        <p:attrNameLst>
                                          <p:attrName>ppt_x</p:attrName>
                                          <p:attrName>ppt_y</p:attrName>
                                        </p:attrNameLst>
                                      </p:cBhvr>
                                      <p:rCtr x="28628"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2.77778E-7 -1.60494E-6 L 0.15347 0.04013 C 0.18559 0.04908 0.23368 0.05401 0.28385 0.05401 C 0.34115 0.05401 0.38681 0.04908 0.41892 0.04013 L 0.57257 -1.60494E-6 " pathEditMode="relative" rAng="0" ptsTypes="AAAAA">
                                      <p:cBhvr>
                                        <p:cTn id="14" dur="2000" fill="hold"/>
                                        <p:tgtEl>
                                          <p:spTgt spid="11"/>
                                        </p:tgtEl>
                                        <p:attrNameLst>
                                          <p:attrName>ppt_x</p:attrName>
                                          <p:attrName>ppt_y</p:attrName>
                                        </p:attrNameLst>
                                      </p:cBhvr>
                                      <p:rCtr x="28628" y="2685"/>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62326 9.87654E-7 L -0.38958 0.04012 C -0.34045 0.04907 -0.26701 0.05401 -0.19045 0.05401 C -0.1033 0.05401 -0.03351 0.04907 0.01563 0.04012 L 0.25 9.87654E-7 " pathEditMode="relative" rAng="0" ptsTypes="AAAAA">
                                      <p:cBhvr>
                                        <p:cTn id="18" dur="2000" spd="-100000" fill="hold"/>
                                        <p:tgtEl>
                                          <p:spTgt spid="13"/>
                                        </p:tgtEl>
                                        <p:attrNameLst>
                                          <p:attrName>ppt_x</p:attrName>
                                          <p:attrName>ppt_y</p:attrName>
                                        </p:attrNameLst>
                                      </p:cBhvr>
                                      <p:rCtr x="43663" y="2685"/>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0243 -2.46914E-7 L 0.12882 0.04012 C 0.15539 0.04907 0.19497 0.05401 0.23611 0.05401 C 0.28316 0.05401 0.32066 0.04907 0.34723 0.04012 L 0.47361 -2.46914E-7 " pathEditMode="relative" rAng="0" ptsTypes="AAAAA">
                                      <p:cBhvr>
                                        <p:cTn id="22" dur="2000" fill="hold"/>
                                        <p:tgtEl>
                                          <p:spTgt spid="14"/>
                                        </p:tgtEl>
                                        <p:attrNameLst>
                                          <p:attrName>ppt_x</p:attrName>
                                          <p:attrName>ppt_y</p:attrName>
                                        </p:attrNameLst>
                                      </p:cBhvr>
                                      <p:rCtr x="23559"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127"/>
          <p:cNvPicPr preferRelativeResize="0"/>
          <p:nvPr/>
        </p:nvPicPr>
        <p:blipFill rotWithShape="1">
          <a:blip r:embed="rId3">
            <a:alphaModFix/>
          </a:blip>
          <a:srcRect/>
          <a:stretch/>
        </p:blipFill>
        <p:spPr>
          <a:xfrm>
            <a:off x="-92870" y="335756"/>
            <a:ext cx="8915401" cy="4757736"/>
          </a:xfrm>
          <a:prstGeom prst="rect">
            <a:avLst/>
          </a:prstGeom>
          <a:noFill/>
          <a:ln>
            <a:noFill/>
          </a:ln>
        </p:spPr>
      </p:pic>
      <p:sp>
        <p:nvSpPr>
          <p:cNvPr id="1231" name="Google Shape;1231;p127"/>
          <p:cNvSpPr txBox="1">
            <a:spLocks noGrp="1"/>
          </p:cNvSpPr>
          <p:nvPr>
            <p:ph type="ctrTitle"/>
          </p:nvPr>
        </p:nvSpPr>
        <p:spPr>
          <a:xfrm flipH="1">
            <a:off x="-875891" y="128587"/>
            <a:ext cx="8064000" cy="414338"/>
          </a:xfrm>
          <a:prstGeom prst="rect">
            <a:avLst/>
          </a:prstGeom>
        </p:spPr>
        <p:txBody>
          <a:bodyPr spcFirstLastPara="1" wrap="square" lIns="91425" tIns="91425" rIns="91425" bIns="91425" anchor="t" anchorCtr="0">
            <a:noAutofit/>
          </a:bodyPr>
          <a:lstStyle/>
          <a:p>
            <a:pPr lvl="0"/>
            <a:r>
              <a:rPr lang="vi-VN" sz="1800" dirty="0"/>
              <a:t>Phát triển giao diện người dùng</a:t>
            </a:r>
            <a:endParaRPr sz="1800" dirty="0"/>
          </a:p>
        </p:txBody>
      </p:sp>
      <p:pic>
        <p:nvPicPr>
          <p:cNvPr id="6" name="Picture 5"/>
          <p:cNvPicPr/>
          <p:nvPr/>
        </p:nvPicPr>
        <p:blipFill>
          <a:blip r:embed="rId4"/>
          <a:stretch>
            <a:fillRect/>
          </a:stretch>
        </p:blipFill>
        <p:spPr>
          <a:xfrm>
            <a:off x="2149808" y="1028700"/>
            <a:ext cx="4043364" cy="2636215"/>
          </a:xfrm>
          <a:prstGeom prst="rect">
            <a:avLst/>
          </a:prstGeom>
        </p:spPr>
      </p:pic>
      <p:pic>
        <p:nvPicPr>
          <p:cNvPr id="7" name="Picture 6"/>
          <p:cNvPicPr/>
          <p:nvPr/>
        </p:nvPicPr>
        <p:blipFill>
          <a:blip r:embed="rId5"/>
          <a:stretch>
            <a:fillRect/>
          </a:stretch>
        </p:blipFill>
        <p:spPr>
          <a:xfrm>
            <a:off x="-4303797" y="1028699"/>
            <a:ext cx="4043364" cy="2536032"/>
          </a:xfrm>
          <a:prstGeom prst="rect">
            <a:avLst/>
          </a:prstGeom>
        </p:spPr>
      </p:pic>
      <p:pic>
        <p:nvPicPr>
          <p:cNvPr id="8" name="Picture 7"/>
          <p:cNvPicPr/>
          <p:nvPr/>
        </p:nvPicPr>
        <p:blipFill>
          <a:blip r:embed="rId6"/>
          <a:stretch>
            <a:fillRect/>
          </a:stretch>
        </p:blipFill>
        <p:spPr>
          <a:xfrm>
            <a:off x="-4473988" y="1028699"/>
            <a:ext cx="4213555" cy="2636216"/>
          </a:xfrm>
          <a:prstGeom prst="rect">
            <a:avLst/>
          </a:prstGeom>
        </p:spPr>
      </p:pic>
      <p:pic>
        <p:nvPicPr>
          <p:cNvPr id="9" name="Picture 8"/>
          <p:cNvPicPr/>
          <p:nvPr/>
        </p:nvPicPr>
        <p:blipFill>
          <a:blip r:embed="rId7"/>
          <a:stretch>
            <a:fillRect/>
          </a:stretch>
        </p:blipFill>
        <p:spPr>
          <a:xfrm>
            <a:off x="-4445057" y="1028699"/>
            <a:ext cx="4184624" cy="2636216"/>
          </a:xfrm>
          <a:prstGeom prst="rect">
            <a:avLst/>
          </a:prstGeom>
        </p:spPr>
      </p:pic>
      <p:pic>
        <p:nvPicPr>
          <p:cNvPr id="10" name="Picture 9"/>
          <p:cNvPicPr/>
          <p:nvPr/>
        </p:nvPicPr>
        <p:blipFill>
          <a:blip r:embed="rId8"/>
          <a:stretch>
            <a:fillRect/>
          </a:stretch>
        </p:blipFill>
        <p:spPr>
          <a:xfrm>
            <a:off x="-4303797" y="1028699"/>
            <a:ext cx="4043364" cy="2636216"/>
          </a:xfrm>
          <a:prstGeom prst="rect">
            <a:avLst/>
          </a:prstGeom>
        </p:spPr>
      </p:pic>
      <p:pic>
        <p:nvPicPr>
          <p:cNvPr id="11" name="Picture 10"/>
          <p:cNvPicPr/>
          <p:nvPr/>
        </p:nvPicPr>
        <p:blipFill>
          <a:blip r:embed="rId9"/>
          <a:stretch>
            <a:fillRect/>
          </a:stretch>
        </p:blipFill>
        <p:spPr>
          <a:xfrm>
            <a:off x="-4457796" y="978606"/>
            <a:ext cx="4181169" cy="2636217"/>
          </a:xfrm>
          <a:prstGeom prst="rect">
            <a:avLst/>
          </a:prstGeom>
        </p:spPr>
      </p:pic>
      <p:pic>
        <p:nvPicPr>
          <p:cNvPr id="13" name="Picture 12"/>
          <p:cNvPicPr/>
          <p:nvPr/>
        </p:nvPicPr>
        <p:blipFill>
          <a:blip r:embed="rId10"/>
          <a:stretch>
            <a:fillRect/>
          </a:stretch>
        </p:blipFill>
        <p:spPr>
          <a:xfrm>
            <a:off x="-4374427" y="1028700"/>
            <a:ext cx="4043364" cy="2636215"/>
          </a:xfrm>
          <a:prstGeom prst="rect">
            <a:avLst/>
          </a:prstGeom>
        </p:spPr>
      </p:pic>
      <p:pic>
        <p:nvPicPr>
          <p:cNvPr id="14" name="Picture 13"/>
          <p:cNvPicPr/>
          <p:nvPr/>
        </p:nvPicPr>
        <p:blipFill>
          <a:blip r:embed="rId11"/>
          <a:stretch>
            <a:fillRect/>
          </a:stretch>
        </p:blipFill>
        <p:spPr>
          <a:xfrm>
            <a:off x="-4339112" y="1003652"/>
            <a:ext cx="4043364" cy="2636217"/>
          </a:xfrm>
          <a:prstGeom prst="rect">
            <a:avLst/>
          </a:prstGeom>
        </p:spPr>
      </p:pic>
      <p:pic>
        <p:nvPicPr>
          <p:cNvPr id="15" name="Picture 14"/>
          <p:cNvPicPr/>
          <p:nvPr/>
        </p:nvPicPr>
        <p:blipFill>
          <a:blip r:embed="rId12"/>
          <a:stretch>
            <a:fillRect/>
          </a:stretch>
        </p:blipFill>
        <p:spPr>
          <a:xfrm>
            <a:off x="-4374427" y="1028699"/>
            <a:ext cx="4043364" cy="26362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61111E-6 -2.83951E-6 L 0.22361 0.04013 C 0.27066 0.04908 0.3408 0.05402 0.41389 0.05402 C 0.49722 0.05402 0.56406 0.04908 0.61111 0.04013 L 0.83507 -2.83951E-6 " pathEditMode="relative" rAng="0" ptsTypes="AAAAA">
                                      <p:cBhvr>
                                        <p:cTn id="6" dur="2000" fill="hold"/>
                                        <p:tgtEl>
                                          <p:spTgt spid="6"/>
                                        </p:tgtEl>
                                        <p:attrNameLst>
                                          <p:attrName>ppt_x</p:attrName>
                                          <p:attrName>ppt_y</p:attrName>
                                        </p:attrNameLst>
                                      </p:cBhvr>
                                      <p:rCtr x="41753"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017 3.7037E-6 L 0.18959 0.04012 C 0.22934 0.04907 0.28855 0.05401 0.35053 0.05401 C 0.42136 0.05401 0.47778 0.04907 0.51754 0.04012 L 0.7073 3.7037E-6 " pathEditMode="relative" rAng="0" ptsTypes="AAAAA">
                                      <p:cBhvr>
                                        <p:cTn id="10" dur="2000" fill="hold"/>
                                        <p:tgtEl>
                                          <p:spTgt spid="7"/>
                                        </p:tgtEl>
                                        <p:attrNameLst>
                                          <p:attrName>ppt_x</p:attrName>
                                          <p:attrName>ppt_y</p:attrName>
                                        </p:attrNameLst>
                                      </p:cBhvr>
                                      <p:rCtr x="35365" y="2685"/>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00139 -0.00988 L 0.19323 0.03025 C 0.2335 0.0392 0.2934 0.04414 0.3559 0.04414 C 0.42743 0.04414 0.48455 0.0392 0.52482 0.03025 L 0.71666 -0.00988 " pathEditMode="relative" rAng="0" ptsTypes="AAAAA">
                                      <p:cBhvr>
                                        <p:cTn id="14" dur="2000" fill="hold"/>
                                        <p:tgtEl>
                                          <p:spTgt spid="8"/>
                                        </p:tgtEl>
                                        <p:attrNameLst>
                                          <p:attrName>ppt_x</p:attrName>
                                          <p:attrName>ppt_y</p:attrName>
                                        </p:attrNameLst>
                                      </p:cBhvr>
                                      <p:rCtr x="35764" y="2685"/>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026 -0.00988 L 0.18993 0.03025 C 0.23021 0.0392 0.29045 0.04414 0.35313 0.04414 C 0.425 0.04414 0.48229 0.0392 0.52257 0.03025 L 0.71511 -0.00988 " pathEditMode="relative" rAng="0" ptsTypes="AAAAA">
                                      <p:cBhvr>
                                        <p:cTn id="18" dur="2000" fill="hold"/>
                                        <p:tgtEl>
                                          <p:spTgt spid="9"/>
                                        </p:tgtEl>
                                        <p:attrNameLst>
                                          <p:attrName>ppt_x</p:attrName>
                                          <p:attrName>ppt_y</p:attrName>
                                        </p:attrNameLst>
                                      </p:cBhvr>
                                      <p:rCtr x="35885" y="2685"/>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00295 -0.00988 L 0.19184 0.03025 C 0.23142 0.0392 0.29045 0.04414 0.35208 0.04414 C 0.42257 0.04414 0.47882 0.0392 0.5184 0.03025 L 0.70729 -0.00988 " pathEditMode="relative" rAng="0" ptsTypes="AAAAA">
                                      <p:cBhvr>
                                        <p:cTn id="22" dur="2000" fill="hold"/>
                                        <p:tgtEl>
                                          <p:spTgt spid="10"/>
                                        </p:tgtEl>
                                        <p:attrNameLst>
                                          <p:attrName>ppt_x</p:attrName>
                                          <p:attrName>ppt_y</p:attrName>
                                        </p:attrNameLst>
                                      </p:cBhvr>
                                      <p:rCtr x="35208" y="2685"/>
                                    </p:animMotion>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0209 3.7037E-6 L 0.19375 0.04012 C 0.23386 0.04907 0.29375 0.05401 0.35625 0.05401 C 0.42778 0.05401 0.4849 0.04907 0.525 0.04012 L 0.71667 3.7037E-6 " pathEditMode="relative" rAng="0" ptsTypes="AAAAA">
                                      <p:cBhvr>
                                        <p:cTn id="26" dur="2000" fill="hold"/>
                                        <p:tgtEl>
                                          <p:spTgt spid="11"/>
                                        </p:tgtEl>
                                        <p:attrNameLst>
                                          <p:attrName>ppt_x</p:attrName>
                                          <p:attrName>ppt_y</p:attrName>
                                        </p:attrNameLst>
                                      </p:cBhvr>
                                      <p:rCtr x="35729" y="2685"/>
                                    </p:animMotion>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nodeType="clickEffect">
                                  <p:stCondLst>
                                    <p:cond delay="0"/>
                                  </p:stCondLst>
                                  <p:childTnLst>
                                    <p:animMotion origin="layout" path="M -0.00521 -2.83951E-6 L 0.1875 0.04013 C 0.22795 0.04908 0.28819 0.05402 0.35104 0.05402 C 0.42291 0.05402 0.48021 0.04908 0.52066 0.04013 L 0.71336 -2.83951E-6 " pathEditMode="relative" rAng="0" ptsTypes="AAAAA">
                                      <p:cBhvr>
                                        <p:cTn id="30" dur="2000" fill="hold"/>
                                        <p:tgtEl>
                                          <p:spTgt spid="13"/>
                                        </p:tgtEl>
                                        <p:attrNameLst>
                                          <p:attrName>ppt_x</p:attrName>
                                          <p:attrName>ppt_y</p:attrName>
                                        </p:attrNameLst>
                                      </p:cBhvr>
                                      <p:rCtr x="35920" y="2685"/>
                                    </p:animMotion>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nodeType="clickEffect">
                                  <p:stCondLst>
                                    <p:cond delay="0"/>
                                  </p:stCondLst>
                                  <p:childTnLst>
                                    <p:animMotion origin="layout" path="M -0.00278 0.00493 L 0.18819 0.04506 C 0.2283 0.05401 0.28785 0.05895 0.35017 0.05895 C 0.42153 0.05895 0.4783 0.05401 0.5184 0.04506 L 0.70937 0.00493 " pathEditMode="relative" rAng="0" ptsTypes="AAAAA">
                                      <p:cBhvr>
                                        <p:cTn id="34" dur="2000" fill="hold"/>
                                        <p:tgtEl>
                                          <p:spTgt spid="14"/>
                                        </p:tgtEl>
                                        <p:attrNameLst>
                                          <p:attrName>ppt_x</p:attrName>
                                          <p:attrName>ppt_y</p:attrName>
                                        </p:attrNameLst>
                                      </p:cBhvr>
                                      <p:rCtr x="35608" y="2685"/>
                                    </p:animMotion>
                                  </p:childTnLst>
                                </p:cTn>
                              </p:par>
                            </p:childTnLst>
                          </p:cTn>
                        </p:par>
                      </p:childTnLst>
                    </p:cTn>
                  </p:par>
                  <p:par>
                    <p:cTn id="35" fill="hold">
                      <p:stCondLst>
                        <p:cond delay="indefinite"/>
                      </p:stCondLst>
                      <p:childTnLst>
                        <p:par>
                          <p:cTn id="36" fill="hold">
                            <p:stCondLst>
                              <p:cond delay="0"/>
                            </p:stCondLst>
                            <p:childTnLst>
                              <p:par>
                                <p:cTn id="37" presetID="37" presetClass="path" presetSubtype="0" accel="50000" decel="50000" fill="hold" nodeType="clickEffect">
                                  <p:stCondLst>
                                    <p:cond delay="0"/>
                                  </p:stCondLst>
                                  <p:childTnLst>
                                    <p:animMotion origin="layout" path="M -0.00677 -2.83951E-6 L 0.18628 0.04013 C 0.22691 0.04908 0.28715 0.05402 0.35017 0.05402 C 0.42222 0.05402 0.47969 0.04908 0.52031 0.04013 L 0.71337 -2.83951E-6 " pathEditMode="relative" rAng="0" ptsTypes="AAAAA">
                                      <p:cBhvr>
                                        <p:cTn id="38" dur="2000" fill="hold"/>
                                        <p:tgtEl>
                                          <p:spTgt spid="15"/>
                                        </p:tgtEl>
                                        <p:attrNameLst>
                                          <p:attrName>ppt_x</p:attrName>
                                          <p:attrName>ppt_y</p:attrName>
                                        </p:attrNameLst>
                                      </p:cBhvr>
                                      <p:rCtr x="36007"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pic>
        <p:nvPicPr>
          <p:cNvPr id="1214" name="Google Shape;1214;p125"/>
          <p:cNvPicPr preferRelativeResize="0"/>
          <p:nvPr/>
        </p:nvPicPr>
        <p:blipFill rotWithShape="1">
          <a:blip r:embed="rId3">
            <a:alphaModFix/>
          </a:blip>
          <a:srcRect l="18451" r="10851"/>
          <a:stretch/>
        </p:blipFill>
        <p:spPr>
          <a:xfrm>
            <a:off x="2570559" y="832800"/>
            <a:ext cx="4010704" cy="3782698"/>
          </a:xfrm>
          <a:prstGeom prst="rect">
            <a:avLst/>
          </a:prstGeom>
          <a:noFill/>
          <a:ln>
            <a:noFill/>
          </a:ln>
        </p:spPr>
      </p:pic>
      <p:pic>
        <p:nvPicPr>
          <p:cNvPr id="1215" name="Google Shape;1215;p125"/>
          <p:cNvPicPr preferRelativeResize="0"/>
          <p:nvPr/>
        </p:nvPicPr>
        <p:blipFill rotWithShape="1">
          <a:blip r:embed="rId4">
            <a:alphaModFix/>
          </a:blip>
          <a:srcRect l="17561" t="-11670" r="18671" b="-15458"/>
          <a:stretch/>
        </p:blipFill>
        <p:spPr>
          <a:xfrm rot="-5400000">
            <a:off x="3278976" y="1007010"/>
            <a:ext cx="2493000" cy="3307200"/>
          </a:xfrm>
          <a:prstGeom prst="roundRect">
            <a:avLst>
              <a:gd name="adj" fmla="val 4617"/>
            </a:avLst>
          </a:prstGeom>
          <a:noFill/>
          <a:ln>
            <a:noFill/>
          </a:ln>
        </p:spPr>
      </p:pic>
      <p:sp>
        <p:nvSpPr>
          <p:cNvPr id="1216" name="Google Shape;1216;p125"/>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smtClean="0"/>
              <a:t>The end</a:t>
            </a:r>
            <a:endParaRPr dirty="0"/>
          </a:p>
        </p:txBody>
      </p:sp>
      <p:sp>
        <p:nvSpPr>
          <p:cNvPr id="1217" name="Google Shape;1217;p125"/>
          <p:cNvSpPr txBox="1"/>
          <p:nvPr/>
        </p:nvSpPr>
        <p:spPr>
          <a:xfrm>
            <a:off x="979200" y="3420000"/>
            <a:ext cx="7826400" cy="1289950"/>
          </a:xfrm>
          <a:prstGeom prst="rect">
            <a:avLst/>
          </a:prstGeom>
          <a:noFill/>
          <a:ln>
            <a:noFill/>
          </a:ln>
        </p:spPr>
        <p:txBody>
          <a:bodyPr spcFirstLastPara="1" wrap="square" lIns="91425" tIns="91425" rIns="91425" bIns="91425" anchor="t" anchorCtr="0">
            <a:noAutofit/>
          </a:bodyPr>
          <a:lstStyle/>
          <a:p>
            <a:pPr lvl="0"/>
            <a:r>
              <a:rPr lang="vi-VN" b="1" dirty="0">
                <a:solidFill>
                  <a:schemeClr val="bg1"/>
                </a:solidFill>
              </a:rPr>
              <a:t>Do hạn chế về thời gian nên nhóm em vẫn chưa thêm được nhiều chức năng cho người dùng </a:t>
            </a:r>
            <a:endParaRPr lang="en-US" b="1" dirty="0">
              <a:solidFill>
                <a:schemeClr val="bg1"/>
              </a:solidFill>
            </a:endParaRPr>
          </a:p>
          <a:p>
            <a:pPr lvl="0"/>
            <a:r>
              <a:rPr lang="vi-VN" b="1" dirty="0">
                <a:solidFill>
                  <a:schemeClr val="bg1"/>
                </a:solidFill>
              </a:rPr>
              <a:t>Hướng phát triển của nhóm em sẽ cố gắng cải thiện phát triển chủ yếu hơn vào các chức năng trong thời gian tới , bài làm của chúng em sẽ không tránh khỏi những thiếu xót, rất mong được sự giúp đỡ và góp ý kiến của thầy cô.</a:t>
            </a:r>
            <a:endParaRPr lang="en-US" b="1" dirty="0">
              <a:solidFill>
                <a:schemeClr val="bg1"/>
              </a:solidFill>
            </a:endParaRPr>
          </a:p>
          <a:p>
            <a:r>
              <a:rPr lang="vi-VN" b="1" dirty="0">
                <a:solidFill>
                  <a:schemeClr val="bg1"/>
                </a:solidFill>
              </a:rPr>
              <a:t> </a:t>
            </a:r>
            <a:endParaRPr lang="en-US" b="1" dirty="0">
              <a:solidFill>
                <a:schemeClr val="bg1"/>
              </a:solidFill>
            </a:endParaRPr>
          </a:p>
          <a:p>
            <a:r>
              <a:rPr lang="vi-VN" b="1" dirty="0">
                <a:solidFill>
                  <a:schemeClr val="bg1"/>
                </a:solidFill>
              </a:rPr>
              <a:t>Chúng em chân thành cảm ơn! </a:t>
            </a:r>
            <a:endParaRPr lang="en-US" b="1" dirty="0">
              <a:solidFill>
                <a:schemeClr val="bg1"/>
              </a:solidFill>
            </a:endParaRPr>
          </a:p>
          <a:p>
            <a:pPr marL="0" lvl="0" indent="0" algn="ctr" rtl="0">
              <a:spcBef>
                <a:spcPts val="0"/>
              </a:spcBef>
              <a:spcAft>
                <a:spcPts val="0"/>
              </a:spcAft>
              <a:buNone/>
            </a:pPr>
            <a:endParaRPr b="1" dirty="0">
              <a:solidFill>
                <a:schemeClr val="bg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anim calcmode="lin" valueType="num">
                                      <p:cBhvr additive="base">
                                        <p:cTn id="7" dur="1000"/>
                                        <p:tgtEl>
                                          <p:spTgt spid="121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7"/>
                                        </p:tgtEl>
                                        <p:attrNameLst>
                                          <p:attrName>style.visibility</p:attrName>
                                        </p:attrNameLst>
                                      </p:cBhvr>
                                      <p:to>
                                        <p:strVal val="visible"/>
                                      </p:to>
                                    </p:set>
                                    <p:animEffect transition="in" filter="fade">
                                      <p:cBhvr>
                                        <p:cTn id="12" dur="1000"/>
                                        <p:tgtEl>
                                          <p:spTgt spid="1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7"/>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smtClean="0"/>
              <a:t>Lường Văn Chung</a:t>
            </a:r>
            <a:endParaRPr dirty="0"/>
          </a:p>
        </p:txBody>
      </p:sp>
      <p:sp>
        <p:nvSpPr>
          <p:cNvPr id="798" name="Google Shape;798;p97"/>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smtClean="0"/>
              <a:t>Nguyễn Trung Đức</a:t>
            </a:r>
            <a:endParaRPr dirty="0"/>
          </a:p>
        </p:txBody>
      </p:sp>
      <p:sp>
        <p:nvSpPr>
          <p:cNvPr id="800" name="Google Shape;800;p97"/>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vi-VN" dirty="0" smtClean="0"/>
              <a:t>Vũ Đình Công</a:t>
            </a:r>
            <a:endParaRPr dirty="0"/>
          </a:p>
        </p:txBody>
      </p:sp>
      <p:sp>
        <p:nvSpPr>
          <p:cNvPr id="804" name="Google Shape;804;p97"/>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smtClean="0"/>
              <a:t>Thành viên nhóm 3</a:t>
            </a:r>
            <a:endParaRPr dirty="0"/>
          </a:p>
        </p:txBody>
      </p:sp>
      <p:sp>
        <p:nvSpPr>
          <p:cNvPr id="805" name="Google Shape;805;p97"/>
          <p:cNvSpPr txBox="1">
            <a:spLocks noGrp="1"/>
          </p:cNvSpPr>
          <p:nvPr>
            <p:ph type="title" idx="9"/>
          </p:nvPr>
        </p:nvSpPr>
        <p:spPr>
          <a:xfrm>
            <a:off x="683628" y="1358010"/>
            <a:ext cx="1906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sp>
        <p:nvSpPr>
          <p:cNvPr id="806" name="Google Shape;806;p97"/>
          <p:cNvSpPr txBox="1">
            <a:spLocks noGrp="1"/>
          </p:cNvSpPr>
          <p:nvPr>
            <p:ph type="title" idx="13"/>
          </p:nvPr>
        </p:nvSpPr>
        <p:spPr>
          <a:xfrm>
            <a:off x="693636" y="3141768"/>
            <a:ext cx="1906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07" name="Google Shape;807;p97"/>
          <p:cNvSpPr txBox="1">
            <a:spLocks noGrp="1"/>
          </p:cNvSpPr>
          <p:nvPr>
            <p:ph type="title" idx="14"/>
          </p:nvPr>
        </p:nvSpPr>
        <p:spPr>
          <a:xfrm>
            <a:off x="3180682" y="1370400"/>
            <a:ext cx="1853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4"/>
                                        </p:tgtEl>
                                        <p:attrNameLst>
                                          <p:attrName>style.visibility</p:attrName>
                                        </p:attrNameLst>
                                      </p:cBhvr>
                                      <p:to>
                                        <p:strVal val="visible"/>
                                      </p:to>
                                    </p:set>
                                    <p:anim calcmode="lin" valueType="num">
                                      <p:cBhvr additive="base">
                                        <p:cTn id="7" dur="1000"/>
                                        <p:tgtEl>
                                          <p:spTgt spid="804"/>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fade">
                                      <p:cBhvr>
                                        <p:cTn id="10" dur="1000"/>
                                        <p:tgtEl>
                                          <p:spTgt spid="796"/>
                                        </p:tgtEl>
                                      </p:cBhvr>
                                    </p:animEffect>
                                  </p:childTnLst>
                                </p:cTn>
                              </p:par>
                              <p:par>
                                <p:cTn id="11" presetID="10" presetClass="entr" presetSubtype="0" fill="hold" nodeType="withEffect">
                                  <p:stCondLst>
                                    <p:cond delay="0"/>
                                  </p:stCondLst>
                                  <p:childTnLst>
                                    <p:set>
                                      <p:cBhvr>
                                        <p:cTn id="12" dur="1" fill="hold">
                                          <p:stCondLst>
                                            <p:cond delay="0"/>
                                          </p:stCondLst>
                                        </p:cTn>
                                        <p:tgtEl>
                                          <p:spTgt spid="805"/>
                                        </p:tgtEl>
                                        <p:attrNameLst>
                                          <p:attrName>style.visibility</p:attrName>
                                        </p:attrNameLst>
                                      </p:cBhvr>
                                      <p:to>
                                        <p:strVal val="visible"/>
                                      </p:to>
                                    </p:set>
                                    <p:animEffect transition="in" filter="fade">
                                      <p:cBhvr>
                                        <p:cTn id="13" dur="1000"/>
                                        <p:tgtEl>
                                          <p:spTgt spid="805"/>
                                        </p:tgtEl>
                                      </p:cBhvr>
                                    </p:animEffect>
                                  </p:childTnLst>
                                </p:cTn>
                              </p:par>
                              <p:par>
                                <p:cTn id="14" presetID="10" presetClass="entr" presetSubtype="0" fill="hold" nodeType="withEffect">
                                  <p:stCondLst>
                                    <p:cond delay="0"/>
                                  </p:stCondLst>
                                  <p:childTnLst>
                                    <p:set>
                                      <p:cBhvr>
                                        <p:cTn id="15" dur="1" fill="hold">
                                          <p:stCondLst>
                                            <p:cond delay="0"/>
                                          </p:stCondLst>
                                        </p:cTn>
                                        <p:tgtEl>
                                          <p:spTgt spid="800"/>
                                        </p:tgtEl>
                                        <p:attrNameLst>
                                          <p:attrName>style.visibility</p:attrName>
                                        </p:attrNameLst>
                                      </p:cBhvr>
                                      <p:to>
                                        <p:strVal val="visible"/>
                                      </p:to>
                                    </p:set>
                                    <p:animEffect transition="in" filter="fade">
                                      <p:cBhvr>
                                        <p:cTn id="16" dur="1000"/>
                                        <p:tgtEl>
                                          <p:spTgt spid="800"/>
                                        </p:tgtEl>
                                      </p:cBhvr>
                                    </p:animEffect>
                                  </p:childTnLst>
                                </p:cTn>
                              </p:par>
                              <p:par>
                                <p:cTn id="17" presetID="10" presetClass="entr" presetSubtype="0" fill="hold" nodeType="withEffect">
                                  <p:stCondLst>
                                    <p:cond delay="0"/>
                                  </p:stCondLst>
                                  <p:childTnLst>
                                    <p:set>
                                      <p:cBhvr>
                                        <p:cTn id="18" dur="1" fill="hold">
                                          <p:stCondLst>
                                            <p:cond delay="0"/>
                                          </p:stCondLst>
                                        </p:cTn>
                                        <p:tgtEl>
                                          <p:spTgt spid="807"/>
                                        </p:tgtEl>
                                        <p:attrNameLst>
                                          <p:attrName>style.visibility</p:attrName>
                                        </p:attrNameLst>
                                      </p:cBhvr>
                                      <p:to>
                                        <p:strVal val="visible"/>
                                      </p:to>
                                    </p:set>
                                    <p:animEffect transition="in" filter="fade">
                                      <p:cBhvr>
                                        <p:cTn id="19" dur="1000"/>
                                        <p:tgtEl>
                                          <p:spTgt spid="807"/>
                                        </p:tgtEl>
                                      </p:cBhvr>
                                    </p:animEffect>
                                  </p:childTnLst>
                                </p:cTn>
                              </p:par>
                              <p:par>
                                <p:cTn id="20" presetID="10" presetClass="entr" presetSubtype="0" fill="hold" nodeType="withEffect">
                                  <p:stCondLst>
                                    <p:cond delay="0"/>
                                  </p:stCondLst>
                                  <p:childTnLst>
                                    <p:set>
                                      <p:cBhvr>
                                        <p:cTn id="21" dur="1" fill="hold">
                                          <p:stCondLst>
                                            <p:cond delay="0"/>
                                          </p:stCondLst>
                                        </p:cTn>
                                        <p:tgtEl>
                                          <p:spTgt spid="798"/>
                                        </p:tgtEl>
                                        <p:attrNameLst>
                                          <p:attrName>style.visibility</p:attrName>
                                        </p:attrNameLst>
                                      </p:cBhvr>
                                      <p:to>
                                        <p:strVal val="visible"/>
                                      </p:to>
                                    </p:set>
                                    <p:animEffect transition="in" filter="fade">
                                      <p:cBhvr>
                                        <p:cTn id="22" dur="1000"/>
                                        <p:tgtEl>
                                          <p:spTgt spid="798"/>
                                        </p:tgtEl>
                                      </p:cBhvr>
                                    </p:animEffect>
                                  </p:childTnLst>
                                </p:cTn>
                              </p:par>
                              <p:par>
                                <p:cTn id="23" presetID="10" presetClass="entr" presetSubtype="0" fill="hold" nodeType="withEffect">
                                  <p:stCondLst>
                                    <p:cond delay="0"/>
                                  </p:stCondLst>
                                  <p:childTnLst>
                                    <p:set>
                                      <p:cBhvr>
                                        <p:cTn id="24" dur="1" fill="hold">
                                          <p:stCondLst>
                                            <p:cond delay="0"/>
                                          </p:stCondLst>
                                        </p:cTn>
                                        <p:tgtEl>
                                          <p:spTgt spid="806"/>
                                        </p:tgtEl>
                                        <p:attrNameLst>
                                          <p:attrName>style.visibility</p:attrName>
                                        </p:attrNameLst>
                                      </p:cBhvr>
                                      <p:to>
                                        <p:strVal val="visible"/>
                                      </p:to>
                                    </p:set>
                                    <p:animEffect transition="in" filter="fade">
                                      <p:cBhvr>
                                        <p:cTn id="25" dur="1000"/>
                                        <p:tgtEl>
                                          <p:spTgt spid="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9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lvl="0" algn="ctr"/>
            <a:r>
              <a:rPr lang="vi-VN" dirty="0"/>
              <a:t>Giới thiệu về đề tài</a:t>
            </a:r>
            <a:endParaRPr dirty="0"/>
          </a:p>
          <a:p>
            <a:pPr marL="0" lvl="0" indent="0" algn="ctr" rtl="0">
              <a:spcBef>
                <a:spcPts val="0"/>
              </a:spcBef>
              <a:spcAft>
                <a:spcPts val="0"/>
              </a:spcAft>
              <a:buNone/>
            </a:pPr>
            <a:endParaRPr dirty="0"/>
          </a:p>
        </p:txBody>
      </p:sp>
      <p:sp>
        <p:nvSpPr>
          <p:cNvPr id="2" name="Rectangle 1"/>
          <p:cNvSpPr/>
          <p:nvPr/>
        </p:nvSpPr>
        <p:spPr>
          <a:xfrm>
            <a:off x="627797" y="1281167"/>
            <a:ext cx="7246961" cy="307777"/>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
        <p:nvSpPr>
          <p:cNvPr id="3" name="Rectangle 2"/>
          <p:cNvSpPr/>
          <p:nvPr/>
        </p:nvSpPr>
        <p:spPr>
          <a:xfrm>
            <a:off x="502200" y="1435055"/>
            <a:ext cx="7874758" cy="3046988"/>
          </a:xfrm>
          <a:prstGeom prst="rect">
            <a:avLst/>
          </a:prstGeom>
        </p:spPr>
        <p:txBody>
          <a:bodyPr wrap="square">
            <a:spAutoFit/>
          </a:bodyPr>
          <a:lstStyle/>
          <a:p>
            <a:r>
              <a:rPr lang="vi-VN" sz="1600" spc="15"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Trong </a:t>
            </a:r>
            <a:r>
              <a:rPr lang="vi-VN" sz="1600" spc="15"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bối cảnh sự bùng nổ của ngành công nghệ thông tin và thương mại điện tử. Ngành công nghiệp công nghệ thông tin đã mang lại không chỉ những thành tựu công nghệ mới mà còn những ứng dụng trong mọi lĩnh vực đời sống, và trong tình hình này, thương mại điện tử đã trở thành một phần quan trọng không thể thiếu. Sự phát triển của mã nguồn mở và các giải pháp công nghệ đã tạo điều kiện thuận lợi cho xây dựng các hệ thống quản lý trực tuyến, giúp giải quyết những thách thức trong việc quản lý và phát triển thương mại điện tử, đặc biệt là trong lĩnh vực kinh doanh bánh kẹo. Đây là một cơ hội để cải thiện trải nghiệm mua sắm của khách hàng, tối ưu hóa quản lý sản phẩm, và tạo sự cạnh tranh trong thị trường ngày càng cạnh tranh. Từ những xuất phát của các lợi ích trên nên nhóm em quyết định chọn chủ đề “Xây dựng phần mềm quản lý cửa hàng bán bánh kẹo” , để thực hiện được những điều đó nhóm em đưa ra được phần mềm bán bánh kẹo góp phần cho những cửa hàng , doanh nghiệp quản lý tốt hơn và tiết kiệm chi phí hơn.</a:t>
            </a:r>
            <a:endParaRPr lang="en-US" sz="1600" dirty="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98"/>
          <p:cNvSpPr txBox="1">
            <a:spLocks noGrp="1"/>
          </p:cNvSpPr>
          <p:nvPr>
            <p:ph type="ctrTitle"/>
          </p:nvPr>
        </p:nvSpPr>
        <p:spPr>
          <a:xfrm>
            <a:off x="1287070" y="154418"/>
            <a:ext cx="5723700" cy="500675"/>
          </a:xfrm>
          <a:prstGeom prst="rect">
            <a:avLst/>
          </a:prstGeom>
        </p:spPr>
        <p:txBody>
          <a:bodyPr spcFirstLastPara="1" wrap="square" lIns="91425" tIns="91425" rIns="91425" bIns="91425" anchor="ctr" anchorCtr="0">
            <a:noAutofit/>
          </a:bodyPr>
          <a:lstStyle/>
          <a:p>
            <a:pPr>
              <a:buClr>
                <a:schemeClr val="dk1"/>
              </a:buClr>
              <a:buSzPts val="1100"/>
            </a:pPr>
            <a:r>
              <a:rPr lang="vi-VN" b="1" dirty="0"/>
              <a:t>Kế hoạch làm đề tài.</a:t>
            </a:r>
            <a:r>
              <a:rPr lang="en-US" b="1" dirty="0"/>
              <a:t/>
            </a:r>
            <a:br>
              <a:rPr lang="en-US" b="1" dirty="0"/>
            </a:br>
            <a:endParaRPr dirty="0"/>
          </a:p>
        </p:txBody>
      </p:sp>
      <p:sp>
        <p:nvSpPr>
          <p:cNvPr id="2" name="Rectangle 1"/>
          <p:cNvSpPr/>
          <p:nvPr/>
        </p:nvSpPr>
        <p:spPr>
          <a:xfrm>
            <a:off x="696037" y="768160"/>
            <a:ext cx="7233312" cy="2893100"/>
          </a:xfrm>
          <a:prstGeom prst="rect">
            <a:avLst/>
          </a:prstGeom>
        </p:spPr>
        <p:txBody>
          <a:bodyPr wrap="square">
            <a:spAutoFit/>
          </a:bodyPr>
          <a:lstStyle/>
          <a:p>
            <a:r>
              <a:rPr lang="vi-VN" dirty="0">
                <a:solidFill>
                  <a:schemeClr val="bg1"/>
                </a:solidFill>
                <a:latin typeface="Times New Roman" panose="02020603050405020304" pitchFamily="18" charset="0"/>
                <a:ea typeface="Times New Roman" panose="02020603050405020304" pitchFamily="18" charset="0"/>
              </a:rPr>
              <a:t>Bước 1: Nghiên cứu và hiểu rõ yêu cầu và nhu cầu của cửa hàng bán bánh kẹo</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Tiến hành cuộc khảo sát và phỏng vấn các cửa hàng bánh kẹo để hiểu rõ các vấn đề và yêu cầu của họ trong quản lý kinh doanh.</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2: Lập kế hoạch và thiết kế phần mềm</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Xây dựng một kế hoạch chi tiết cho việc phát triển phần mềm, bao gồm việc thiết kế cơ sở dữ liệu, giao diện người dùng và các tính năng cần thiết.</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3: Phát triển phần mềm</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 </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Bắt đầu xây dựng phần mềm dựa trên kế hoạch và thiết kế đã được xác định.</a:t>
            </a:r>
            <a:endParaRPr lang="en-US" dirty="0">
              <a:solidFill>
                <a:schemeClr val="bg1"/>
              </a:solidFill>
              <a:latin typeface="Times New Roman" panose="02020603050405020304" pitchFamily="18" charset="0"/>
              <a:ea typeface="Times New Roman" panose="02020603050405020304" pitchFamily="18" charset="0"/>
            </a:endParaRPr>
          </a:p>
          <a:p>
            <a:r>
              <a:rPr lang="vi-VN" dirty="0">
                <a:solidFill>
                  <a:schemeClr val="bg1"/>
                </a:solidFill>
                <a:latin typeface="Times New Roman" panose="02020603050405020304" pitchFamily="18" charset="0"/>
                <a:ea typeface="Times New Roman" panose="02020603050405020304" pitchFamily="18" charset="0"/>
              </a:rPr>
              <a:t>Bước 4: Kiểm tra và sửa lỗi</a:t>
            </a:r>
            <a:endParaRPr lang="en-US" dirty="0">
              <a:solidFill>
                <a:schemeClr val="bg1"/>
              </a:solidFill>
              <a:latin typeface="Times New Roman" panose="02020603050405020304" pitchFamily="18" charset="0"/>
              <a:ea typeface="Times New Roman" panose="02020603050405020304" pitchFamily="18" charset="0"/>
            </a:endParaRPr>
          </a:p>
          <a:p>
            <a:r>
              <a:rPr lang="vi-VN" dirty="0">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Effect transition="in" filter="fade">
                                      <p:cBhvr>
                                        <p:cTn id="7" dur="1000"/>
                                        <p:tgtEl>
                                          <p:spTgt spid="8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78127176"/>
              </p:ext>
            </p:extLst>
          </p:nvPr>
        </p:nvGraphicFramePr>
        <p:xfrm>
          <a:off x="889067" y="965299"/>
          <a:ext cx="6824710" cy="3444152"/>
        </p:xfrm>
        <a:graphic>
          <a:graphicData uri="http://schemas.openxmlformats.org/drawingml/2006/table">
            <a:tbl>
              <a:tblPr firstRow="1" firstCol="1" lastRow="1" lastCol="1" bandRow="1" bandCol="1">
                <a:tableStyleId>{20FD0E5D-14E3-4FAD-AC52-2299CC61AF38}</a:tableStyleId>
              </a:tblPr>
              <a:tblGrid>
                <a:gridCol w="2726055">
                  <a:extLst>
                    <a:ext uri="{9D8B030D-6E8A-4147-A177-3AD203B41FA5}">
                      <a16:colId xmlns:a16="http://schemas.microsoft.com/office/drawing/2014/main" val="2946641702"/>
                    </a:ext>
                  </a:extLst>
                </a:gridCol>
                <a:gridCol w="2048334">
                  <a:extLst>
                    <a:ext uri="{9D8B030D-6E8A-4147-A177-3AD203B41FA5}">
                      <a16:colId xmlns:a16="http://schemas.microsoft.com/office/drawing/2014/main" val="3924519756"/>
                    </a:ext>
                  </a:extLst>
                </a:gridCol>
                <a:gridCol w="2050321">
                  <a:extLst>
                    <a:ext uri="{9D8B030D-6E8A-4147-A177-3AD203B41FA5}">
                      <a16:colId xmlns:a16="http://schemas.microsoft.com/office/drawing/2014/main" val="3450679967"/>
                    </a:ext>
                  </a:extLst>
                </a:gridCol>
              </a:tblGrid>
              <a:tr h="137247">
                <a:tc>
                  <a:txBody>
                    <a:bodyPr/>
                    <a:lstStyle/>
                    <a:p>
                      <a:pPr marL="763270" marR="763270" algn="ctr">
                        <a:lnSpc>
                          <a:spcPts val="1290"/>
                        </a:lnSpc>
                        <a:spcAft>
                          <a:spcPts val="0"/>
                        </a:spcAft>
                      </a:pPr>
                      <a:r>
                        <a:rPr lang="vi-VN" sz="900" b="1">
                          <a:solidFill>
                            <a:schemeClr val="tx1"/>
                          </a:solidFill>
                          <a:effectLst/>
                        </a:rPr>
                        <a:t>Công việc</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marR="626110" algn="r">
                        <a:lnSpc>
                          <a:spcPts val="1290"/>
                        </a:lnSpc>
                        <a:spcAft>
                          <a:spcPts val="0"/>
                        </a:spcAft>
                      </a:pPr>
                      <a:r>
                        <a:rPr lang="vi-VN" sz="900" b="1">
                          <a:solidFill>
                            <a:schemeClr val="tx1"/>
                          </a:solidFill>
                          <a:effectLst/>
                        </a:rPr>
                        <a:t>Công nghệ</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marL="394335">
                        <a:lnSpc>
                          <a:spcPts val="1290"/>
                        </a:lnSpc>
                        <a:spcAft>
                          <a:spcPts val="0"/>
                        </a:spcAft>
                      </a:pPr>
                      <a:r>
                        <a:rPr lang="vi-VN" sz="900" b="1">
                          <a:solidFill>
                            <a:schemeClr val="tx1"/>
                          </a:solidFill>
                          <a:effectLst/>
                        </a:rPr>
                        <a:t>Nguồn tham khảo</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3008433283"/>
                  </a:ext>
                </a:extLst>
              </a:tr>
              <a:tr h="745194">
                <a:tc>
                  <a:txBody>
                    <a:bodyPr/>
                    <a:lstStyle/>
                    <a:p>
                      <a:pPr algn="l">
                        <a:lnSpc>
                          <a:spcPct val="106000"/>
                        </a:lnSpc>
                        <a:spcAft>
                          <a:spcPts val="0"/>
                        </a:spcAft>
                      </a:pPr>
                      <a:r>
                        <a:rPr lang="vi-VN" sz="1000" b="1" dirty="0">
                          <a:solidFill>
                            <a:schemeClr val="tx1"/>
                          </a:solidFill>
                          <a:effectLst/>
                        </a:rPr>
                        <a:t> </a:t>
                      </a:r>
                      <a:endParaRPr lang="en-US" sz="900" b="1" dirty="0">
                        <a:solidFill>
                          <a:schemeClr val="tx1"/>
                        </a:solidFill>
                        <a:effectLst/>
                      </a:endParaRPr>
                    </a:p>
                    <a:p>
                      <a:pPr algn="l">
                        <a:lnSpc>
                          <a:spcPct val="106000"/>
                        </a:lnSpc>
                        <a:spcBef>
                          <a:spcPts val="40"/>
                        </a:spcBef>
                        <a:spcAft>
                          <a:spcPts val="0"/>
                        </a:spcAft>
                      </a:pPr>
                      <a:r>
                        <a:rPr lang="vi-VN" sz="1000" b="1" dirty="0">
                          <a:solidFill>
                            <a:schemeClr val="tx1"/>
                          </a:solidFill>
                          <a:effectLst/>
                        </a:rPr>
                        <a:t> </a:t>
                      </a:r>
                      <a:endParaRPr lang="en-US" sz="900" b="1" dirty="0">
                        <a:solidFill>
                          <a:schemeClr val="tx1"/>
                        </a:solidFill>
                        <a:effectLst/>
                      </a:endParaRPr>
                    </a:p>
                    <a:p>
                      <a:pPr marL="67945" algn="l">
                        <a:lnSpc>
                          <a:spcPct val="106000"/>
                        </a:lnSpc>
                        <a:spcAft>
                          <a:spcPts val="0"/>
                        </a:spcAft>
                      </a:pPr>
                      <a:r>
                        <a:rPr lang="vi-VN" sz="900" b="1" dirty="0">
                          <a:solidFill>
                            <a:schemeClr val="tx1"/>
                          </a:solidFill>
                          <a:effectLst/>
                        </a:rPr>
                        <a:t>Thiết kế CSDL</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a:solidFill>
                            <a:schemeClr val="tx1"/>
                          </a:solidFill>
                          <a:effectLst/>
                        </a:rPr>
                        <a:t> </a:t>
                      </a:r>
                      <a:endParaRPr lang="en-US" sz="900" b="1">
                        <a:solidFill>
                          <a:schemeClr val="tx1"/>
                        </a:solidFill>
                        <a:effectLst/>
                      </a:endParaRPr>
                    </a:p>
                    <a:p>
                      <a:pPr>
                        <a:lnSpc>
                          <a:spcPct val="106000"/>
                        </a:lnSpc>
                        <a:spcBef>
                          <a:spcPts val="40"/>
                        </a:spcBef>
                        <a:spcAft>
                          <a:spcPts val="0"/>
                        </a:spcAft>
                      </a:pPr>
                      <a:r>
                        <a:rPr lang="vi-VN" sz="1000" b="1">
                          <a:solidFill>
                            <a:schemeClr val="tx1"/>
                          </a:solidFill>
                          <a:effectLst/>
                        </a:rPr>
                        <a:t> </a:t>
                      </a:r>
                      <a:endParaRPr lang="en-US" sz="900" b="1">
                        <a:solidFill>
                          <a:schemeClr val="tx1"/>
                        </a:solidFill>
                        <a:effectLst/>
                      </a:endParaRPr>
                    </a:p>
                    <a:p>
                      <a:pPr marR="617220" algn="r">
                        <a:lnSpc>
                          <a:spcPct val="106000"/>
                        </a:lnSpc>
                        <a:spcAft>
                          <a:spcPts val="0"/>
                        </a:spcAft>
                      </a:pPr>
                      <a:r>
                        <a:rPr lang="vi-VN" sz="900" b="1">
                          <a:solidFill>
                            <a:schemeClr val="tx1"/>
                          </a:solidFill>
                          <a:effectLst/>
                        </a:rPr>
                        <a:t>SQL Server</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800" b="1">
                          <a:solidFill>
                            <a:schemeClr val="tx1"/>
                          </a:solidFill>
                          <a:effectLst/>
                        </a:rPr>
                        <a:t> </a:t>
                      </a:r>
                      <a:endParaRPr lang="en-US" sz="900" b="1">
                        <a:solidFill>
                          <a:schemeClr val="tx1"/>
                        </a:solidFill>
                        <a:effectLst/>
                      </a:endParaRPr>
                    </a:p>
                    <a:p>
                      <a:pPr>
                        <a:lnSpc>
                          <a:spcPct val="106000"/>
                        </a:lnSpc>
                        <a:spcBef>
                          <a:spcPts val="35"/>
                        </a:spcBef>
                        <a:spcAft>
                          <a:spcPts val="0"/>
                        </a:spcAft>
                      </a:pPr>
                      <a:r>
                        <a:rPr lang="vi-VN" sz="700" b="1">
                          <a:solidFill>
                            <a:schemeClr val="tx1"/>
                          </a:solidFill>
                          <a:effectLst/>
                        </a:rPr>
                        <a:t> </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2322254824"/>
                  </a:ext>
                </a:extLst>
              </a:tr>
              <a:tr h="683260">
                <a:tc>
                  <a:txBody>
                    <a:bodyPr/>
                    <a:lstStyle/>
                    <a:p>
                      <a:pPr algn="l">
                        <a:lnSpc>
                          <a:spcPct val="106000"/>
                        </a:lnSpc>
                        <a:spcBef>
                          <a:spcPts val="20"/>
                        </a:spcBef>
                        <a:spcAft>
                          <a:spcPts val="0"/>
                        </a:spcAft>
                      </a:pPr>
                      <a:r>
                        <a:rPr lang="vi-VN" sz="1400" b="1" dirty="0">
                          <a:solidFill>
                            <a:schemeClr val="tx1"/>
                          </a:solidFill>
                          <a:effectLst/>
                        </a:rPr>
                        <a:t> </a:t>
                      </a:r>
                      <a:endParaRPr lang="en-US" sz="900" b="1" dirty="0">
                        <a:solidFill>
                          <a:schemeClr val="tx1"/>
                        </a:solidFill>
                        <a:effectLst/>
                      </a:endParaRPr>
                    </a:p>
                    <a:p>
                      <a:pPr marL="67945" marR="216535" algn="l">
                        <a:lnSpc>
                          <a:spcPct val="106000"/>
                        </a:lnSpc>
                        <a:spcBef>
                          <a:spcPts val="5"/>
                        </a:spcBef>
                        <a:spcAft>
                          <a:spcPts val="0"/>
                        </a:spcAft>
                      </a:pPr>
                      <a:r>
                        <a:rPr lang="vi-VN" sz="900" b="1" dirty="0">
                          <a:solidFill>
                            <a:schemeClr val="tx1"/>
                          </a:solidFill>
                          <a:effectLst/>
                        </a:rPr>
                        <a:t>Thiết kế giao diện và thực hiện code phần mềm</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dirty="0">
                          <a:solidFill>
                            <a:schemeClr val="tx1"/>
                          </a:solidFill>
                          <a:effectLst/>
                        </a:rPr>
                        <a:t> </a:t>
                      </a:r>
                      <a:endParaRPr lang="en-US" sz="900" b="1" dirty="0">
                        <a:solidFill>
                          <a:schemeClr val="tx1"/>
                        </a:solidFill>
                        <a:effectLst/>
                      </a:endParaRPr>
                    </a:p>
                    <a:p>
                      <a:pPr>
                        <a:lnSpc>
                          <a:spcPct val="106000"/>
                        </a:lnSpc>
                        <a:spcBef>
                          <a:spcPts val="15"/>
                        </a:spcBef>
                        <a:spcAft>
                          <a:spcPts val="0"/>
                        </a:spcAft>
                      </a:pPr>
                      <a:r>
                        <a:rPr lang="vi-VN" sz="800" b="1" dirty="0">
                          <a:solidFill>
                            <a:schemeClr val="tx1"/>
                          </a:solidFill>
                          <a:effectLst/>
                        </a:rPr>
                        <a:t> </a:t>
                      </a:r>
                      <a:endParaRPr lang="en-US" sz="900" b="1" dirty="0">
                        <a:solidFill>
                          <a:schemeClr val="tx1"/>
                        </a:solidFill>
                        <a:effectLst/>
                      </a:endParaRPr>
                    </a:p>
                    <a:p>
                      <a:pPr marL="574675" marR="574675" algn="ctr">
                        <a:lnSpc>
                          <a:spcPct val="106000"/>
                        </a:lnSpc>
                        <a:spcAft>
                          <a:spcPts val="0"/>
                        </a:spcAft>
                      </a:pPr>
                      <a:r>
                        <a:rPr lang="vi-VN" sz="900" b="1" dirty="0">
                          <a:solidFill>
                            <a:schemeClr val="tx1"/>
                          </a:solidFill>
                          <a:effectLst/>
                        </a:rPr>
                        <a:t>Netbeans</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800" b="1">
                          <a:solidFill>
                            <a:schemeClr val="tx1"/>
                          </a:solidFill>
                          <a:effectLst/>
                        </a:rPr>
                        <a:t> </a:t>
                      </a:r>
                      <a:endParaRPr lang="en-US" sz="900" b="1">
                        <a:solidFill>
                          <a:schemeClr val="tx1"/>
                        </a:solidFill>
                        <a:effectLst/>
                      </a:endParaRPr>
                    </a:p>
                    <a:p>
                      <a:pPr>
                        <a:lnSpc>
                          <a:spcPct val="106000"/>
                        </a:lnSpc>
                        <a:spcBef>
                          <a:spcPts val="30"/>
                        </a:spcBef>
                        <a:spcAft>
                          <a:spcPts val="0"/>
                        </a:spcAft>
                      </a:pPr>
                      <a:r>
                        <a:rPr lang="vi-VN" sz="700" b="1">
                          <a:solidFill>
                            <a:schemeClr val="tx1"/>
                          </a:solidFill>
                          <a:effectLst/>
                        </a:rPr>
                        <a:t> </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923750022"/>
                  </a:ext>
                </a:extLst>
              </a:tr>
              <a:tr h="616866">
                <a:tc>
                  <a:txBody>
                    <a:bodyPr/>
                    <a:lstStyle/>
                    <a:p>
                      <a:pPr algn="l">
                        <a:lnSpc>
                          <a:spcPct val="106000"/>
                        </a:lnSpc>
                        <a:spcAft>
                          <a:spcPts val="0"/>
                        </a:spcAft>
                      </a:pPr>
                      <a:r>
                        <a:rPr lang="vi-VN" sz="1000" b="1">
                          <a:solidFill>
                            <a:schemeClr val="tx1"/>
                          </a:solidFill>
                          <a:effectLst/>
                        </a:rPr>
                        <a:t> </a:t>
                      </a:r>
                      <a:endParaRPr lang="en-US" sz="900" b="1">
                        <a:solidFill>
                          <a:schemeClr val="tx1"/>
                        </a:solidFill>
                        <a:effectLst/>
                      </a:endParaRPr>
                    </a:p>
                    <a:p>
                      <a:pPr marL="67945" algn="l">
                        <a:lnSpc>
                          <a:spcPct val="106000"/>
                        </a:lnSpc>
                        <a:spcBef>
                          <a:spcPts val="885"/>
                        </a:spcBef>
                        <a:spcAft>
                          <a:spcPts val="0"/>
                        </a:spcAft>
                      </a:pPr>
                      <a:r>
                        <a:rPr lang="vi-VN" sz="900" b="1">
                          <a:solidFill>
                            <a:schemeClr val="tx1"/>
                          </a:solidFill>
                          <a:effectLst/>
                        </a:rPr>
                        <a:t>Tham khảo các câu lệnh và code</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a:solidFill>
                            <a:schemeClr val="tx1"/>
                          </a:solidFill>
                          <a:effectLst/>
                        </a:rPr>
                        <a:t> </a:t>
                      </a:r>
                      <a:endParaRPr lang="en-US" sz="900" b="1">
                        <a:solidFill>
                          <a:schemeClr val="tx1"/>
                        </a:solidFill>
                        <a:effectLst/>
                      </a:endParaRPr>
                    </a:p>
                    <a:p>
                      <a:pPr marL="574675" marR="572135" algn="ctr">
                        <a:lnSpc>
                          <a:spcPct val="106000"/>
                        </a:lnSpc>
                        <a:spcBef>
                          <a:spcPts val="885"/>
                        </a:spcBef>
                        <a:spcAft>
                          <a:spcPts val="0"/>
                        </a:spcAft>
                      </a:pPr>
                      <a:r>
                        <a:rPr lang="vi-VN" sz="900" b="1">
                          <a:solidFill>
                            <a:schemeClr val="tx1"/>
                          </a:solidFill>
                          <a:effectLst/>
                        </a:rPr>
                        <a:t>W3School</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Bef>
                          <a:spcPts val="15"/>
                        </a:spcBef>
                        <a:spcAft>
                          <a:spcPts val="0"/>
                        </a:spcAft>
                      </a:pPr>
                      <a:r>
                        <a:rPr lang="vi-VN" sz="1100" b="1" dirty="0">
                          <a:solidFill>
                            <a:schemeClr val="tx1"/>
                          </a:solidFill>
                          <a:effectLst/>
                        </a:rPr>
                        <a:t> </a:t>
                      </a:r>
                      <a:endParaRPr lang="en-US" sz="900" b="1" dirty="0">
                        <a:solidFill>
                          <a:schemeClr val="tx1"/>
                        </a:solidFill>
                        <a:effectLst/>
                      </a:endParaRPr>
                    </a:p>
                    <a:p>
                      <a:pPr marL="77470" marR="78740" algn="ctr">
                        <a:lnSpc>
                          <a:spcPct val="106000"/>
                        </a:lnSpc>
                        <a:spcBef>
                          <a:spcPts val="5"/>
                        </a:spcBef>
                        <a:spcAft>
                          <a:spcPts val="0"/>
                        </a:spcAft>
                      </a:pPr>
                      <a:r>
                        <a:rPr lang="vi-VN" sz="900" b="1" u="sng" dirty="0">
                          <a:solidFill>
                            <a:schemeClr val="tx1"/>
                          </a:solidFill>
                          <a:effectLst/>
                          <a:hlinkClick r:id="rId3"/>
                        </a:rPr>
                        <a:t>https</a:t>
                      </a:r>
                      <a:r>
                        <a:rPr lang="vi-VN" sz="900" b="1" u="sng" dirty="0" smtClean="0">
                          <a:solidFill>
                            <a:schemeClr val="tx1"/>
                          </a:solidFill>
                          <a:effectLst/>
                          <a:hlinkClick r:id="rId3"/>
                        </a:rPr>
                        <a:t>://ww.w3schools.com</a:t>
                      </a:r>
                      <a:r>
                        <a:rPr lang="vi-VN" sz="900" b="1" u="sng" dirty="0">
                          <a:solidFill>
                            <a:schemeClr val="accent2"/>
                          </a:solidFill>
                          <a:effectLst/>
                          <a:hlinkClick r:id="rId3"/>
                        </a:rPr>
                        <a:t>/</a:t>
                      </a:r>
                      <a:endParaRPr lang="en-US" sz="900" b="1" dirty="0">
                        <a:solidFill>
                          <a:schemeClr val="accent2"/>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419024110"/>
                  </a:ext>
                </a:extLst>
              </a:tr>
              <a:tr h="616866">
                <a:tc>
                  <a:txBody>
                    <a:bodyPr/>
                    <a:lstStyle/>
                    <a:p>
                      <a:pPr algn="l">
                        <a:lnSpc>
                          <a:spcPct val="106000"/>
                        </a:lnSpc>
                        <a:spcAft>
                          <a:spcPts val="0"/>
                        </a:spcAft>
                      </a:pPr>
                      <a:r>
                        <a:rPr lang="vi-VN" sz="1000" b="1">
                          <a:solidFill>
                            <a:schemeClr val="tx1"/>
                          </a:solidFill>
                          <a:effectLst/>
                        </a:rPr>
                        <a:t> </a:t>
                      </a:r>
                      <a:endParaRPr lang="en-US" sz="900" b="1">
                        <a:solidFill>
                          <a:schemeClr val="tx1"/>
                        </a:solidFill>
                        <a:effectLst/>
                      </a:endParaRPr>
                    </a:p>
                    <a:p>
                      <a:pPr marL="67945" algn="l">
                        <a:lnSpc>
                          <a:spcPct val="106000"/>
                        </a:lnSpc>
                        <a:spcBef>
                          <a:spcPts val="890"/>
                        </a:spcBef>
                        <a:spcAft>
                          <a:spcPts val="0"/>
                        </a:spcAft>
                      </a:pPr>
                      <a:r>
                        <a:rPr lang="vi-VN" sz="900" b="1">
                          <a:solidFill>
                            <a:schemeClr val="tx1"/>
                          </a:solidFill>
                          <a:effectLst/>
                        </a:rPr>
                        <a:t>Video hướng dẫn các chức năng</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1000" b="1">
                          <a:solidFill>
                            <a:schemeClr val="tx1"/>
                          </a:solidFill>
                          <a:effectLst/>
                        </a:rPr>
                        <a:t> </a:t>
                      </a:r>
                      <a:endParaRPr lang="en-US" sz="900" b="1">
                        <a:solidFill>
                          <a:schemeClr val="tx1"/>
                        </a:solidFill>
                        <a:effectLst/>
                      </a:endParaRPr>
                    </a:p>
                    <a:p>
                      <a:pPr marL="574675" marR="574675" algn="ctr">
                        <a:lnSpc>
                          <a:spcPct val="106000"/>
                        </a:lnSpc>
                        <a:spcBef>
                          <a:spcPts val="890"/>
                        </a:spcBef>
                        <a:spcAft>
                          <a:spcPts val="0"/>
                        </a:spcAft>
                      </a:pPr>
                      <a:r>
                        <a:rPr lang="vi-VN" sz="900" b="1">
                          <a:solidFill>
                            <a:schemeClr val="tx1"/>
                          </a:solidFill>
                          <a:effectLst/>
                        </a:rPr>
                        <a:t>Youtube</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800" b="1">
                          <a:solidFill>
                            <a:schemeClr val="tx1"/>
                          </a:solidFill>
                          <a:effectLst/>
                        </a:rPr>
                        <a:t> </a:t>
                      </a:r>
                      <a:endParaRPr lang="en-US" sz="900" b="1">
                        <a:solidFill>
                          <a:schemeClr val="tx1"/>
                        </a:solidFill>
                        <a:effectLst/>
                      </a:endParaRPr>
                    </a:p>
                    <a:p>
                      <a:pPr>
                        <a:lnSpc>
                          <a:spcPct val="106000"/>
                        </a:lnSpc>
                        <a:spcBef>
                          <a:spcPts val="40"/>
                        </a:spcBef>
                        <a:spcAft>
                          <a:spcPts val="0"/>
                        </a:spcAft>
                      </a:pPr>
                      <a:r>
                        <a:rPr lang="vi-VN" sz="1000" b="1">
                          <a:solidFill>
                            <a:schemeClr val="tx1"/>
                          </a:solidFill>
                          <a:effectLst/>
                        </a:rPr>
                        <a:t> </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1859771770"/>
                  </a:ext>
                </a:extLst>
              </a:tr>
              <a:tr h="616866">
                <a:tc>
                  <a:txBody>
                    <a:bodyPr/>
                    <a:lstStyle/>
                    <a:p>
                      <a:pPr algn="l">
                        <a:lnSpc>
                          <a:spcPct val="106000"/>
                        </a:lnSpc>
                        <a:spcAft>
                          <a:spcPts val="0"/>
                        </a:spcAft>
                      </a:pPr>
                      <a:r>
                        <a:rPr lang="vi-VN" sz="900" b="1" dirty="0" smtClean="0">
                          <a:solidFill>
                            <a:schemeClr val="tx1"/>
                          </a:solidFill>
                          <a:effectLst/>
                        </a:rPr>
                        <a:t>    </a:t>
                      </a:r>
                    </a:p>
                    <a:p>
                      <a:pPr algn="l">
                        <a:lnSpc>
                          <a:spcPct val="106000"/>
                        </a:lnSpc>
                        <a:spcAft>
                          <a:spcPts val="0"/>
                        </a:spcAft>
                      </a:pPr>
                      <a:r>
                        <a:rPr lang="vi-VN" sz="900" b="1" dirty="0" smtClean="0">
                          <a:solidFill>
                            <a:schemeClr val="tx1"/>
                          </a:solidFill>
                          <a:effectLst/>
                        </a:rPr>
                        <a:t>    Vẽ </a:t>
                      </a:r>
                      <a:r>
                        <a:rPr lang="vi-VN" sz="900" b="1" dirty="0">
                          <a:solidFill>
                            <a:schemeClr val="tx1"/>
                          </a:solidFill>
                          <a:effectLst/>
                        </a:rPr>
                        <a:t>và thiết kế các biểu đồ</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900" b="1">
                          <a:solidFill>
                            <a:schemeClr val="tx1"/>
                          </a:solidFill>
                          <a:effectLst/>
                        </a:rPr>
                        <a:t> </a:t>
                      </a:r>
                      <a:endParaRPr lang="en-US" sz="900" b="1">
                        <a:solidFill>
                          <a:schemeClr val="tx1"/>
                        </a:solidFill>
                        <a:effectLst/>
                      </a:endParaRPr>
                    </a:p>
                    <a:p>
                      <a:pPr algn="ctr">
                        <a:lnSpc>
                          <a:spcPct val="106000"/>
                        </a:lnSpc>
                        <a:spcAft>
                          <a:spcPts val="0"/>
                        </a:spcAft>
                      </a:pPr>
                      <a:r>
                        <a:rPr lang="vi-VN" sz="900" b="1">
                          <a:solidFill>
                            <a:schemeClr val="tx1"/>
                          </a:solidFill>
                          <a:effectLst/>
                        </a:rPr>
                        <a:t>Diagrams.net</a:t>
                      </a:r>
                      <a:endParaRPr lang="en-US" sz="900" b="1">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tc>
                  <a:txBody>
                    <a:bodyPr/>
                    <a:lstStyle/>
                    <a:p>
                      <a:pPr>
                        <a:lnSpc>
                          <a:spcPct val="106000"/>
                        </a:lnSpc>
                        <a:spcAft>
                          <a:spcPts val="0"/>
                        </a:spcAft>
                      </a:pPr>
                      <a:r>
                        <a:rPr lang="vi-VN" sz="900" b="1" dirty="0">
                          <a:solidFill>
                            <a:schemeClr val="tx1"/>
                          </a:solidFill>
                          <a:effectLst/>
                        </a:rPr>
                        <a:t> </a:t>
                      </a:r>
                      <a:endParaRPr lang="en-US" sz="900" b="1" dirty="0">
                        <a:solidFill>
                          <a:schemeClr val="tx1"/>
                        </a:solidFill>
                        <a:effectLst/>
                      </a:endParaRPr>
                    </a:p>
                    <a:p>
                      <a:pPr algn="ctr">
                        <a:lnSpc>
                          <a:spcPct val="106000"/>
                        </a:lnSpc>
                        <a:spcAft>
                          <a:spcPts val="0"/>
                        </a:spcAft>
                      </a:pPr>
                      <a:r>
                        <a:rPr lang="vi-VN" sz="900" b="1" dirty="0">
                          <a:solidFill>
                            <a:schemeClr val="tx1"/>
                          </a:solidFill>
                          <a:effectLst/>
                        </a:rPr>
                        <a:t>https://app.diagrams.net</a:t>
                      </a:r>
                      <a:endParaRPr lang="en-US" sz="900" b="1"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solidFill>
                      <a:schemeClr val="bg1"/>
                    </a:solidFill>
                  </a:tcPr>
                </a:tc>
                <a:extLst>
                  <a:ext uri="{0D108BD9-81ED-4DB2-BD59-A6C34878D82A}">
                    <a16:rowId xmlns:a16="http://schemas.microsoft.com/office/drawing/2014/main" val="4285676500"/>
                  </a:ext>
                </a:extLst>
              </a:tr>
            </a:tbl>
          </a:graphicData>
        </a:graphic>
      </p:graphicFrame>
      <p:pic>
        <p:nvPicPr>
          <p:cNvPr id="2051" name="Picture 8" descr="Hướng dẫn cài đặt Microsoft SQL Server 2019 Express - SQL Management St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536" y="1273076"/>
            <a:ext cx="1425417" cy="4795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7" descr="Install Netbeans IDE 12.x di Debian, MX Linux, dan Ubuntu - Bengkel T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536" y="1973482"/>
            <a:ext cx="1425417" cy="46409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4" descr="YouTu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8536" y="3242520"/>
            <a:ext cx="1425416" cy="409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181225" y="965299"/>
            <a:ext cx="122178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solidFill>
                <a:schemeClr val="bg1"/>
              </a:solidFill>
            </a:endParaRPr>
          </a:p>
        </p:txBody>
      </p:sp>
      <p:sp>
        <p:nvSpPr>
          <p:cNvPr id="6" name="Rectangle 5"/>
          <p:cNvSpPr/>
          <p:nvPr/>
        </p:nvSpPr>
        <p:spPr>
          <a:xfrm>
            <a:off x="2640179" y="128524"/>
            <a:ext cx="3145413" cy="461665"/>
          </a:xfrm>
          <a:prstGeom prst="rect">
            <a:avLst/>
          </a:prstGeom>
        </p:spPr>
        <p:txBody>
          <a:bodyPr wrap="none">
            <a:spAutoFit/>
          </a:bodyPr>
          <a:lstStyle/>
          <a:p>
            <a:r>
              <a:rPr lang="vi-VN" sz="2400" dirty="0">
                <a:solidFill>
                  <a:schemeClr val="bg1"/>
                </a:solidFill>
                <a:latin typeface="Times New Roman" panose="02020603050405020304" pitchFamily="18" charset="0"/>
                <a:ea typeface="Times New Roman" panose="02020603050405020304" pitchFamily="18" charset="0"/>
              </a:rPr>
              <a:t>Các công nghệ sử dụng.</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45804" y="714596"/>
            <a:ext cx="7896445" cy="4040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347330" y="133350"/>
            <a:ext cx="2836430" cy="369332"/>
          </a:xfrm>
          <a:prstGeom prst="rect">
            <a:avLst/>
          </a:prstGeom>
        </p:spPr>
        <p:txBody>
          <a:bodyPr wrap="square">
            <a:spAutoFit/>
          </a:bodyPr>
          <a:lstStyle/>
          <a:p>
            <a:r>
              <a:rPr lang="vi-VN" sz="1800" dirty="0">
                <a:latin typeface="Times New Roman" panose="02020603050405020304" pitchFamily="18" charset="0"/>
                <a:ea typeface="Times New Roman" panose="02020603050405020304" pitchFamily="18" charset="0"/>
              </a:rPr>
              <a:t> Sơ đồ tổ chức </a:t>
            </a:r>
            <a:endParaRPr lang="en-US" sz="1800" dirty="0"/>
          </a:p>
        </p:txBody>
      </p:sp>
      <p:sp>
        <p:nvSpPr>
          <p:cNvPr id="7" name="Rectangle 6"/>
          <p:cNvSpPr/>
          <p:nvPr/>
        </p:nvSpPr>
        <p:spPr>
          <a:xfrm>
            <a:off x="3509309" y="4774901"/>
            <a:ext cx="2124299" cy="307777"/>
          </a:xfrm>
          <a:prstGeom prst="rect">
            <a:avLst/>
          </a:prstGeom>
        </p:spPr>
        <p:txBody>
          <a:bodyPr wrap="none">
            <a:spAutoFit/>
          </a:bodyPr>
          <a:lstStyle/>
          <a:p>
            <a:r>
              <a:rPr lang="vi-VN" dirty="0">
                <a:solidFill>
                  <a:schemeClr val="bg1"/>
                </a:solidFill>
                <a:latin typeface="Times New Roman" panose="02020603050405020304" pitchFamily="18" charset="0"/>
                <a:ea typeface="Times New Roman" panose="02020603050405020304" pitchFamily="18" charset="0"/>
              </a:rPr>
              <a:t>Sơ đồ phân cấp chức năng </a:t>
            </a:r>
            <a:endParaRPr lang="en-US"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 name="Picture 7"/>
          <p:cNvPicPr/>
          <p:nvPr/>
        </p:nvPicPr>
        <p:blipFill>
          <a:blip r:embed="rId3"/>
          <a:stretch>
            <a:fillRect/>
          </a:stretch>
        </p:blipFill>
        <p:spPr>
          <a:xfrm>
            <a:off x="1113328" y="527931"/>
            <a:ext cx="6218274" cy="4027170"/>
          </a:xfrm>
          <a:prstGeom prst="rect">
            <a:avLst/>
          </a:prstGeom>
        </p:spPr>
      </p:pic>
      <p:sp>
        <p:nvSpPr>
          <p:cNvPr id="5" name="Rectangle 4"/>
          <p:cNvSpPr/>
          <p:nvPr/>
        </p:nvSpPr>
        <p:spPr>
          <a:xfrm>
            <a:off x="0" y="70884"/>
            <a:ext cx="1519968" cy="307777"/>
          </a:xfrm>
          <a:prstGeom prst="rect">
            <a:avLst/>
          </a:prstGeom>
        </p:spPr>
        <p:txBody>
          <a:bodyPr wrap="none">
            <a:spAutoFit/>
          </a:bodyPr>
          <a:lstStyle/>
          <a:p>
            <a:r>
              <a:rPr lang="vi-VN" dirty="0">
                <a:latin typeface="Times New Roman" panose="02020603050405020304" pitchFamily="18" charset="0"/>
                <a:ea typeface="Times New Roman" panose="02020603050405020304" pitchFamily="18" charset="0"/>
              </a:rPr>
              <a:t>Mô hình Use Case</a:t>
            </a:r>
            <a:endParaRPr lang="en-US" dirty="0"/>
          </a:p>
        </p:txBody>
      </p:sp>
      <p:pic>
        <p:nvPicPr>
          <p:cNvPr id="10" name="Picture 9"/>
          <p:cNvPicPr/>
          <p:nvPr/>
        </p:nvPicPr>
        <p:blipFill>
          <a:blip r:embed="rId4"/>
          <a:stretch>
            <a:fillRect/>
          </a:stretch>
        </p:blipFill>
        <p:spPr>
          <a:xfrm>
            <a:off x="-4253867" y="70884"/>
            <a:ext cx="4097080" cy="2279479"/>
          </a:xfrm>
          <a:prstGeom prst="rect">
            <a:avLst/>
          </a:prstGeom>
        </p:spPr>
      </p:pic>
      <p:pic>
        <p:nvPicPr>
          <p:cNvPr id="11" name="Picture 10"/>
          <p:cNvPicPr/>
          <p:nvPr/>
        </p:nvPicPr>
        <p:blipFill>
          <a:blip r:embed="rId5"/>
          <a:stretch>
            <a:fillRect/>
          </a:stretch>
        </p:blipFill>
        <p:spPr>
          <a:xfrm>
            <a:off x="9317253" y="-996177"/>
            <a:ext cx="4097080" cy="2279479"/>
          </a:xfrm>
          <a:prstGeom prst="rect">
            <a:avLst/>
          </a:prstGeom>
        </p:spPr>
      </p:pic>
      <p:pic>
        <p:nvPicPr>
          <p:cNvPr id="12" name="Picture 11"/>
          <p:cNvPicPr/>
          <p:nvPr/>
        </p:nvPicPr>
        <p:blipFill>
          <a:blip r:embed="rId6"/>
          <a:stretch>
            <a:fillRect/>
          </a:stretch>
        </p:blipFill>
        <p:spPr>
          <a:xfrm>
            <a:off x="-4333402" y="2864021"/>
            <a:ext cx="4095309" cy="2279479"/>
          </a:xfrm>
          <a:prstGeom prst="rect">
            <a:avLst/>
          </a:prstGeom>
        </p:spPr>
      </p:pic>
      <p:pic>
        <p:nvPicPr>
          <p:cNvPr id="13" name="Picture 12"/>
          <p:cNvPicPr/>
          <p:nvPr/>
        </p:nvPicPr>
        <p:blipFill>
          <a:blip r:embed="rId7"/>
          <a:stretch>
            <a:fillRect/>
          </a:stretch>
        </p:blipFill>
        <p:spPr>
          <a:xfrm>
            <a:off x="9426981" y="2966432"/>
            <a:ext cx="4097080" cy="22794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94444E-6 4.19753E-6 L 0.2559 0.04012 C 0.30938 0.04907 0.38976 0.05401 0.47344 0.05401 C 0.56893 0.05401 0.64514 0.04907 0.69879 0.04012 L 0.95469 4.19753E-6 " pathEditMode="relative" rAng="0" ptsTypes="AAAAA">
                                      <p:cBhvr>
                                        <p:cTn id="6" dur="2500" fill="hold"/>
                                        <p:tgtEl>
                                          <p:spTgt spid="8"/>
                                        </p:tgtEl>
                                        <p:attrNameLst>
                                          <p:attrName>ppt_x</p:attrName>
                                          <p:attrName>ppt_y</p:attrName>
                                        </p:attrNameLst>
                                      </p:cBhvr>
                                      <p:rCtr x="47743" y="2685"/>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53732 0.04599 L -0.24948 0.11328 C -0.17951 0.12871 -0.1059 0.13797 0.00296 0.13797 C 0.10903 0.13797 0.18039 0.12871 0.25157 0.11328 L 0.5033 0.04599 " pathEditMode="relative" rAng="0" ptsTypes="AAAAA">
                                      <p:cBhvr>
                                        <p:cTn id="10" dur="3000" fill="hold"/>
                                        <p:tgtEl>
                                          <p:spTgt spid="10"/>
                                        </p:tgtEl>
                                        <p:attrNameLst>
                                          <p:attrName>ppt_x</p:attrName>
                                          <p:attrName>ppt_y</p:attrName>
                                        </p:attrNameLst>
                                      </p:cBhvr>
                                      <p:rCtr x="52049" y="4599"/>
                                    </p:animMotion>
                                  </p:childTnLst>
                                </p:cTn>
                              </p:par>
                            </p:childTnLst>
                          </p:cTn>
                        </p:par>
                      </p:childTnLst>
                    </p:cTn>
                  </p:par>
                  <p:par>
                    <p:cTn id="11" fill="hold">
                      <p:stCondLst>
                        <p:cond delay="indefinite"/>
                      </p:stCondLst>
                      <p:childTnLst>
                        <p:par>
                          <p:cTn id="12" fill="hold">
                            <p:stCondLst>
                              <p:cond delay="0"/>
                            </p:stCondLst>
                            <p:childTnLst>
                              <p:par>
                                <p:cTn id="13" presetID="37" presetClass="path" presetSubtype="0" accel="50000" decel="50000" fill="hold" nodeType="clickEffect">
                                  <p:stCondLst>
                                    <p:cond delay="0"/>
                                  </p:stCondLst>
                                  <p:childTnLst>
                                    <p:animMotion origin="layout" path="M -0.48264 -0.0176 L -0.21528 0.0395 C -0.15955 0.05185 -0.07604 0.05987 0.01076 0.05987 C 0.11024 0.05987 0.18958 0.05185 0.24497 0.0395 L 0.51163 -0.0176 " pathEditMode="relative" rAng="0" ptsTypes="AAAAA">
                                      <p:cBhvr>
                                        <p:cTn id="14" dur="3000" fill="hold"/>
                                        <p:tgtEl>
                                          <p:spTgt spid="12"/>
                                        </p:tgtEl>
                                        <p:attrNameLst>
                                          <p:attrName>ppt_x</p:attrName>
                                          <p:attrName>ppt_y</p:attrName>
                                        </p:attrNameLst>
                                      </p:cBhvr>
                                      <p:rCtr x="49722" y="385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0121 -0.50432 L -0.50052 0.26666 " pathEditMode="relative" rAng="0" ptsTypes="AA">
                                      <p:cBhvr>
                                        <p:cTn id="18" dur="2500" fill="hold"/>
                                        <p:tgtEl>
                                          <p:spTgt spid="11"/>
                                        </p:tgtEl>
                                        <p:attrNameLst>
                                          <p:attrName>ppt_x</p:attrName>
                                          <p:attrName>ppt_y</p:attrName>
                                        </p:attrNameLst>
                                      </p:cBhvr>
                                      <p:rCtr x="-24965" y="38549"/>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0.33715 -0.03611 L 0.12101 0.03055 C 0.06979 0.04568 -0.00347 0.05401 -0.07274 0.05401 C -0.16059 0.05401 -0.23385 0.04568 -0.28472 0.03055 L -0.51493 -0.03611 " pathEditMode="relative" rAng="0" ptsTypes="AAAAA">
                                      <p:cBhvr>
                                        <p:cTn id="22" dur="2750" fill="hold"/>
                                        <p:tgtEl>
                                          <p:spTgt spid="13"/>
                                        </p:tgtEl>
                                        <p:attrNameLst>
                                          <p:attrName>ppt_x</p:attrName>
                                          <p:attrName>ppt_y</p:attrName>
                                        </p:attrNameLst>
                                      </p:cBhvr>
                                      <p:rCtr x="-42604" y="4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pic>
        <p:nvPicPr>
          <p:cNvPr id="6" name="Picture 5"/>
          <p:cNvPicPr/>
          <p:nvPr/>
        </p:nvPicPr>
        <p:blipFill>
          <a:blip r:embed="rId4"/>
          <a:stretch>
            <a:fillRect/>
          </a:stretch>
        </p:blipFill>
        <p:spPr>
          <a:xfrm>
            <a:off x="1893094" y="542608"/>
            <a:ext cx="5765006" cy="389366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4" name="Rectangle 3"/>
          <p:cNvSpPr/>
          <p:nvPr/>
        </p:nvSpPr>
        <p:spPr>
          <a:xfrm>
            <a:off x="291681" y="153294"/>
            <a:ext cx="1600118" cy="307777"/>
          </a:xfrm>
          <a:prstGeom prst="rect">
            <a:avLst/>
          </a:prstGeom>
        </p:spPr>
        <p:txBody>
          <a:bodyPr wrap="none">
            <a:spAutoFit/>
          </a:bodyPr>
          <a:lstStyle/>
          <a:p>
            <a:r>
              <a:rPr lang="vi-VN" b="1" dirty="0">
                <a:solidFill>
                  <a:schemeClr val="bg1"/>
                </a:solidFill>
                <a:latin typeface="Times New Roman" panose="02020603050405020304" pitchFamily="18" charset="0"/>
                <a:ea typeface="Times New Roman" panose="02020603050405020304" pitchFamily="18" charset="0"/>
              </a:rPr>
              <a:t>Thiết kế giao diện</a:t>
            </a:r>
            <a:r>
              <a:rPr lang="vi-VN" dirty="0">
                <a:latin typeface="Times New Roman" panose="02020603050405020304" pitchFamily="18" charset="0"/>
                <a:ea typeface="Times New Roman" panose="02020603050405020304" pitchFamily="18" charset="0"/>
              </a:rPr>
              <a: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28164072"/>
              </p:ext>
            </p:extLst>
          </p:nvPr>
        </p:nvGraphicFramePr>
        <p:xfrm>
          <a:off x="291681" y="1007776"/>
          <a:ext cx="5937250" cy="1935861"/>
        </p:xfrm>
        <a:graphic>
          <a:graphicData uri="http://schemas.openxmlformats.org/drawingml/2006/table">
            <a:tbl>
              <a:tblPr firstRow="1" firstCol="1" bandRow="1">
                <a:tableStyleId>{20FD0E5D-14E3-4FAD-AC52-2299CC61AF38}</a:tableStyleId>
              </a:tblPr>
              <a:tblGrid>
                <a:gridCol w="1610995">
                  <a:extLst>
                    <a:ext uri="{9D8B030D-6E8A-4147-A177-3AD203B41FA5}">
                      <a16:colId xmlns:a16="http://schemas.microsoft.com/office/drawing/2014/main" val="1657024187"/>
                    </a:ext>
                  </a:extLst>
                </a:gridCol>
                <a:gridCol w="1927225">
                  <a:extLst>
                    <a:ext uri="{9D8B030D-6E8A-4147-A177-3AD203B41FA5}">
                      <a16:colId xmlns:a16="http://schemas.microsoft.com/office/drawing/2014/main" val="3410868651"/>
                    </a:ext>
                  </a:extLst>
                </a:gridCol>
                <a:gridCol w="1319530">
                  <a:extLst>
                    <a:ext uri="{9D8B030D-6E8A-4147-A177-3AD203B41FA5}">
                      <a16:colId xmlns:a16="http://schemas.microsoft.com/office/drawing/2014/main" val="721413423"/>
                    </a:ext>
                  </a:extLst>
                </a:gridCol>
                <a:gridCol w="1079500">
                  <a:extLst>
                    <a:ext uri="{9D8B030D-6E8A-4147-A177-3AD203B41FA5}">
                      <a16:colId xmlns:a16="http://schemas.microsoft.com/office/drawing/2014/main" val="3354480451"/>
                    </a:ext>
                  </a:extLst>
                </a:gridCol>
              </a:tblGrid>
              <a:tr h="0">
                <a:tc>
                  <a:txBody>
                    <a:bodyPr/>
                    <a:lstStyle/>
                    <a:p>
                      <a:pPr algn="ctr">
                        <a:lnSpc>
                          <a:spcPct val="107000"/>
                        </a:lnSpc>
                        <a:spcAft>
                          <a:spcPts val="800"/>
                        </a:spcAft>
                      </a:pPr>
                      <a:r>
                        <a:rPr lang="vi-VN" sz="1200">
                          <a:solidFill>
                            <a:schemeClr val="tx1"/>
                          </a:solidFill>
                          <a:effectLst/>
                        </a:rPr>
                        <a:t>Tên thuộc tính</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dirty="0">
                          <a:solidFill>
                            <a:schemeClr val="tx1"/>
                          </a:solidFill>
                          <a:effectLst/>
                        </a:rPr>
                        <a:t>Mô tả</a:t>
                      </a:r>
                      <a:endParaRPr lang="en-US" sz="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a:solidFill>
                            <a:schemeClr val="tx1"/>
                          </a:solidFill>
                          <a:effectLst/>
                        </a:rPr>
                        <a:t>Kiểu</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a:solidFill>
                            <a:schemeClr val="tx1"/>
                          </a:solidFill>
                          <a:effectLst/>
                        </a:rPr>
                        <a:t>Phạm vi</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262783471"/>
                  </a:ext>
                </a:extLst>
              </a:tr>
              <a:tr h="617220">
                <a:tc>
                  <a:txBody>
                    <a:bodyPr/>
                    <a:lstStyle/>
                    <a:p>
                      <a:pPr marL="342900" lvl="0" indent="-342900" rtl="0">
                        <a:spcAft>
                          <a:spcPts val="0"/>
                        </a:spcAft>
                        <a:buFont typeface="Times New Roman" panose="02020603050405020304" pitchFamily="18" charset="0"/>
                        <a:buChar char="-"/>
                        <a:tabLst>
                          <a:tab pos="195580" algn="l"/>
                        </a:tabLst>
                      </a:pPr>
                      <a:r>
                        <a:rPr lang="vi-VN" sz="1200" dirty="0">
                          <a:solidFill>
                            <a:schemeClr val="tx1"/>
                          </a:solidFill>
                          <a:effectLst/>
                        </a:rPr>
                        <a:t>taiKhoan</a:t>
                      </a:r>
                      <a:endParaRPr lang="en-US" sz="1100" dirty="0">
                        <a:solidFill>
                          <a:schemeClr val="tx1"/>
                        </a:solidFill>
                        <a:effectLst/>
                      </a:endParaRPr>
                    </a:p>
                    <a:p>
                      <a:pPr marL="342900" lvl="0" indent="-342900">
                        <a:spcAft>
                          <a:spcPts val="0"/>
                        </a:spcAft>
                        <a:buFont typeface="Times New Roman" panose="02020603050405020304" pitchFamily="18" charset="0"/>
                        <a:buChar char="-"/>
                        <a:tabLst>
                          <a:tab pos="195580" algn="l"/>
                        </a:tabLst>
                      </a:pPr>
                      <a:r>
                        <a:rPr lang="vi-VN" sz="1200" dirty="0">
                          <a:solidFill>
                            <a:schemeClr val="tx1"/>
                          </a:solidFill>
                          <a:effectLst/>
                        </a:rPr>
                        <a:t>matKhau</a:t>
                      </a:r>
                      <a:endPar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spcAft>
                          <a:spcPts val="0"/>
                        </a:spcAft>
                        <a:buFont typeface="Times New Roman" panose="02020603050405020304" pitchFamily="18" charset="0"/>
                        <a:buChar char="-"/>
                        <a:tabLst>
                          <a:tab pos="195580" algn="l"/>
                        </a:tabLst>
                      </a:pPr>
                      <a:r>
                        <a:rPr lang="vi-VN" sz="1200">
                          <a:solidFill>
                            <a:schemeClr val="tx1"/>
                          </a:solidFill>
                          <a:effectLst/>
                        </a:rPr>
                        <a:t>Tài Khoản</a:t>
                      </a:r>
                      <a:endParaRPr lang="en-US" sz="1100">
                        <a:solidFill>
                          <a:schemeClr val="tx1"/>
                        </a:solidFill>
                        <a:effectLst/>
                      </a:endParaRPr>
                    </a:p>
                    <a:p>
                      <a:pPr marL="342900" lvl="0" indent="-342900">
                        <a:spcAft>
                          <a:spcPts val="0"/>
                        </a:spcAft>
                        <a:buFont typeface="Times New Roman" panose="02020603050405020304" pitchFamily="18" charset="0"/>
                        <a:buChar char="-"/>
                        <a:tabLst>
                          <a:tab pos="195580" algn="l"/>
                        </a:tabLst>
                      </a:pPr>
                      <a:r>
                        <a:rPr lang="vi-VN" sz="1200">
                          <a:solidFill>
                            <a:schemeClr val="tx1"/>
                          </a:solidFill>
                          <a:effectLst/>
                        </a:rPr>
                        <a:t>Mật Khẩu</a:t>
                      </a:r>
                      <a:endPar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spcAft>
                          <a:spcPts val="0"/>
                        </a:spcAft>
                        <a:buFont typeface="Times New Roman" panose="02020603050405020304" pitchFamily="18" charset="0"/>
                        <a:buChar char="-"/>
                        <a:tabLst>
                          <a:tab pos="194945" algn="l"/>
                        </a:tabLst>
                      </a:pPr>
                      <a:r>
                        <a:rPr lang="vi-VN" sz="1200">
                          <a:solidFill>
                            <a:schemeClr val="tx1"/>
                          </a:solidFill>
                          <a:effectLst/>
                        </a:rPr>
                        <a:t>String</a:t>
                      </a:r>
                      <a:endParaRPr lang="en-US" sz="1100">
                        <a:solidFill>
                          <a:schemeClr val="tx1"/>
                        </a:solidFill>
                        <a:effectLst/>
                      </a:endParaRPr>
                    </a:p>
                    <a:p>
                      <a:pPr marL="342900" lvl="0" indent="-342900">
                        <a:lnSpc>
                          <a:spcPts val="1650"/>
                        </a:lnSpc>
                        <a:spcAft>
                          <a:spcPts val="0"/>
                        </a:spcAft>
                        <a:buFont typeface="Times New Roman" panose="02020603050405020304" pitchFamily="18" charset="0"/>
                        <a:buChar char="-"/>
                        <a:tabLst>
                          <a:tab pos="194945" algn="l"/>
                        </a:tabLst>
                      </a:pPr>
                      <a:r>
                        <a:rPr lang="vi-VN" sz="1200">
                          <a:solidFill>
                            <a:schemeClr val="tx1"/>
                          </a:solidFill>
                          <a:effectLst/>
                        </a:rPr>
                        <a:t>String</a:t>
                      </a:r>
                      <a:endPar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spcAft>
                          <a:spcPts val="0"/>
                        </a:spcAft>
                        <a:buSzPts val="1350"/>
                        <a:buFont typeface="Times New Roman" panose="02020603050405020304" pitchFamily="18" charset="0"/>
                        <a:buChar char="-"/>
                        <a:tabLst>
                          <a:tab pos="194945" algn="l"/>
                        </a:tabLst>
                      </a:pPr>
                      <a:r>
                        <a:rPr lang="vi-VN" sz="1200">
                          <a:solidFill>
                            <a:schemeClr val="tx1"/>
                          </a:solidFill>
                          <a:effectLst/>
                        </a:rPr>
                        <a:t>Private</a:t>
                      </a:r>
                      <a:endParaRPr lang="en-US" sz="1100">
                        <a:solidFill>
                          <a:schemeClr val="tx1"/>
                        </a:solidFill>
                        <a:effectLst/>
                      </a:endParaRPr>
                    </a:p>
                    <a:p>
                      <a:pPr marL="342900" lvl="0" indent="-342900">
                        <a:lnSpc>
                          <a:spcPts val="1650"/>
                        </a:lnSpc>
                        <a:spcAft>
                          <a:spcPts val="0"/>
                        </a:spcAft>
                        <a:buSzPts val="1350"/>
                        <a:buFont typeface="Times New Roman" panose="02020603050405020304" pitchFamily="18" charset="0"/>
                        <a:buChar char="-"/>
                        <a:tabLst>
                          <a:tab pos="194945" algn="l"/>
                        </a:tabLst>
                      </a:pPr>
                      <a:r>
                        <a:rPr lang="vi-VN" sz="1200">
                          <a:solidFill>
                            <a:schemeClr val="tx1"/>
                          </a:solidFill>
                          <a:effectLst/>
                        </a:rPr>
                        <a:t>Private</a:t>
                      </a:r>
                      <a:endPar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168626544"/>
                  </a:ext>
                </a:extLst>
              </a:tr>
              <a:tr h="0">
                <a:tc>
                  <a:txBody>
                    <a:bodyPr/>
                    <a:lstStyle/>
                    <a:p>
                      <a:pPr algn="ctr">
                        <a:lnSpc>
                          <a:spcPct val="107000"/>
                        </a:lnSpc>
                        <a:spcAft>
                          <a:spcPts val="800"/>
                        </a:spcAft>
                      </a:pPr>
                      <a:r>
                        <a:rPr lang="vi-VN" sz="1200">
                          <a:solidFill>
                            <a:schemeClr val="tx1"/>
                          </a:solidFill>
                          <a:effectLst/>
                        </a:rPr>
                        <a:t>Tên phương thức</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dirty="0">
                          <a:solidFill>
                            <a:schemeClr val="tx1"/>
                          </a:solidFill>
                          <a:effectLst/>
                        </a:rPr>
                        <a:t>Mô tả</a:t>
                      </a:r>
                      <a:endParaRPr lang="en-US" sz="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a:solidFill>
                            <a:schemeClr val="tx1"/>
                          </a:solidFill>
                          <a:effectLst/>
                        </a:rPr>
                        <a:t>Kiểu dữ liệu</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algn="ctr">
                        <a:lnSpc>
                          <a:spcPct val="107000"/>
                        </a:lnSpc>
                        <a:spcAft>
                          <a:spcPts val="800"/>
                        </a:spcAft>
                      </a:pPr>
                      <a:r>
                        <a:rPr lang="vi-VN" sz="1200">
                          <a:solidFill>
                            <a:schemeClr val="tx1"/>
                          </a:solidFill>
                          <a:effectLst/>
                        </a:rPr>
                        <a:t>Phạm vi</a:t>
                      </a:r>
                      <a:endParaRPr lang="en-US" sz="12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583263802"/>
                  </a:ext>
                </a:extLst>
              </a:tr>
              <a:tr h="0">
                <a:tc>
                  <a:txBody>
                    <a:bodyPr/>
                    <a:lstStyle/>
                    <a:p>
                      <a:pPr marL="342900" lvl="0" indent="-342900" rtl="0">
                        <a:spcBef>
                          <a:spcPts val="5"/>
                        </a:spcBef>
                        <a:spcAft>
                          <a:spcPts val="0"/>
                        </a:spcAft>
                        <a:buFont typeface="Times New Roman" panose="02020603050405020304" pitchFamily="18" charset="0"/>
                        <a:buChar char="-"/>
                        <a:tabLst>
                          <a:tab pos="195580" algn="l"/>
                        </a:tabLst>
                      </a:pPr>
                      <a:r>
                        <a:rPr lang="vi-VN" sz="1200">
                          <a:solidFill>
                            <a:schemeClr val="tx1"/>
                          </a:solidFill>
                          <a:effectLst/>
                        </a:rPr>
                        <a:t>kiemTraDangNhap()</a:t>
                      </a:r>
                      <a:endParaRPr lang="en-US" sz="1100">
                        <a:solidFill>
                          <a:schemeClr val="tx1"/>
                        </a:solidFill>
                        <a:effectLst/>
                      </a:endParaRPr>
                    </a:p>
                    <a:p>
                      <a:pPr marL="342900" lvl="0" indent="-342900">
                        <a:spcBef>
                          <a:spcPts val="5"/>
                        </a:spcBef>
                        <a:spcAft>
                          <a:spcPts val="0"/>
                        </a:spcAft>
                        <a:buFont typeface="Times New Roman" panose="02020603050405020304" pitchFamily="18" charset="0"/>
                        <a:buChar char="-"/>
                        <a:tabLst>
                          <a:tab pos="195580" algn="l"/>
                        </a:tabLst>
                      </a:pPr>
                      <a:r>
                        <a:rPr lang="vi-VN" sz="1200">
                          <a:solidFill>
                            <a:schemeClr val="tx1"/>
                          </a:solidFill>
                          <a:effectLst/>
                        </a:rPr>
                        <a:t>NguoiDungData()</a:t>
                      </a:r>
                      <a:endParaRPr lang="en-US" sz="1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spcBef>
                          <a:spcPts val="5"/>
                        </a:spcBef>
                        <a:spcAft>
                          <a:spcPts val="0"/>
                        </a:spcAft>
                        <a:buSzPts val="1350"/>
                        <a:buFont typeface="Times New Roman" panose="02020603050405020304" pitchFamily="18" charset="0"/>
                        <a:buChar char="-"/>
                        <a:tabLst>
                          <a:tab pos="195580" algn="l"/>
                        </a:tabLst>
                      </a:pPr>
                      <a:r>
                        <a:rPr lang="vi-VN" sz="1200" dirty="0">
                          <a:solidFill>
                            <a:schemeClr val="tx1"/>
                          </a:solidFill>
                          <a:effectLst/>
                        </a:rPr>
                        <a:t>Kiểm Tra Đăng Nhập</a:t>
                      </a:r>
                      <a:endParaRPr lang="en-US" sz="1100" dirty="0">
                        <a:solidFill>
                          <a:schemeClr val="tx1"/>
                        </a:solidFill>
                        <a:effectLst/>
                      </a:endParaRPr>
                    </a:p>
                    <a:p>
                      <a:pPr marL="342900" lvl="0" indent="-342900">
                        <a:spcBef>
                          <a:spcPts val="5"/>
                        </a:spcBef>
                        <a:spcAft>
                          <a:spcPts val="0"/>
                        </a:spcAft>
                        <a:buSzPts val="1350"/>
                        <a:buFont typeface="Times New Roman" panose="02020603050405020304" pitchFamily="18" charset="0"/>
                        <a:buChar char="-"/>
                        <a:tabLst>
                          <a:tab pos="195580" algn="l"/>
                        </a:tabLst>
                      </a:pPr>
                      <a:r>
                        <a:rPr lang="vi-VN" sz="1200" dirty="0">
                          <a:solidFill>
                            <a:schemeClr val="tx1"/>
                          </a:solidFill>
                          <a:effectLst/>
                        </a:rPr>
                        <a:t>Khởi tạo kết nối đến cơ sở dữ liệu</a:t>
                      </a:r>
                      <a:endParaRPr lang="en-US" sz="1100" dirty="0">
                        <a:solidFill>
                          <a:schemeClr val="tx1"/>
                        </a:solidFill>
                        <a:effectLst/>
                      </a:endParaRPr>
                    </a:p>
                    <a:p>
                      <a:pPr marL="67945">
                        <a:spcBef>
                          <a:spcPts val="5"/>
                        </a:spcBef>
                        <a:spcAft>
                          <a:spcPts val="0"/>
                        </a:spcAft>
                        <a:tabLst>
                          <a:tab pos="195580" algn="l"/>
                        </a:tabLst>
                      </a:pPr>
                      <a:r>
                        <a:rPr lang="vi-VN" sz="1200" dirty="0">
                          <a:solidFill>
                            <a:schemeClr val="tx1"/>
                          </a:solidFill>
                          <a:effectLst/>
                        </a:rPr>
                        <a:t> </a:t>
                      </a:r>
                      <a:endPar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lnSpc>
                          <a:spcPts val="1650"/>
                        </a:lnSpc>
                        <a:spcAft>
                          <a:spcPts val="0"/>
                        </a:spcAft>
                        <a:buSzPts val="1350"/>
                        <a:buFont typeface="Times New Roman" panose="02020603050405020304" pitchFamily="18" charset="0"/>
                        <a:buChar char="-"/>
                        <a:tabLst>
                          <a:tab pos="194945" algn="l"/>
                        </a:tabLst>
                      </a:pPr>
                      <a:r>
                        <a:rPr lang="vi-VN" sz="1200" dirty="0">
                          <a:solidFill>
                            <a:schemeClr val="tx1"/>
                          </a:solidFill>
                          <a:effectLst/>
                        </a:rPr>
                        <a:t>boolean</a:t>
                      </a:r>
                      <a:endParaRPr lang="en-US" sz="1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tc>
                  <a:txBody>
                    <a:bodyPr/>
                    <a:lstStyle/>
                    <a:p>
                      <a:pPr marL="342900" lvl="0" indent="-342900" rtl="0">
                        <a:spcBef>
                          <a:spcPts val="5"/>
                        </a:spcBef>
                        <a:spcAft>
                          <a:spcPts val="0"/>
                        </a:spcAft>
                        <a:buSzPts val="1350"/>
                        <a:buFont typeface="Times New Roman" panose="02020603050405020304" pitchFamily="18" charset="0"/>
                        <a:buChar char="-"/>
                        <a:tabLst>
                          <a:tab pos="194945" algn="l"/>
                        </a:tabLst>
                      </a:pPr>
                      <a:r>
                        <a:rPr lang="vi-VN" sz="1200" dirty="0">
                          <a:solidFill>
                            <a:schemeClr val="tx1"/>
                          </a:solidFill>
                          <a:effectLst/>
                        </a:rPr>
                        <a:t>Public</a:t>
                      </a:r>
                      <a:endParaRPr lang="en-US" sz="1100" dirty="0">
                        <a:solidFill>
                          <a:schemeClr val="tx1"/>
                        </a:solidFill>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1200" dirty="0">
                          <a:solidFill>
                            <a:schemeClr val="tx1"/>
                          </a:solidFill>
                          <a:effectLst/>
                        </a:rPr>
                        <a:t>Public</a:t>
                      </a:r>
                      <a:endParaRPr lang="en-US" sz="1100" dirty="0">
                        <a:solidFill>
                          <a:schemeClr val="tx1"/>
                        </a:solidFill>
                        <a:effectLst/>
                      </a:endParaRPr>
                    </a:p>
                    <a:p>
                      <a:pPr marL="194310">
                        <a:spcBef>
                          <a:spcPts val="5"/>
                        </a:spcBef>
                        <a:spcAft>
                          <a:spcPts val="0"/>
                        </a:spcAft>
                        <a:tabLst>
                          <a:tab pos="194945" algn="l"/>
                        </a:tabLst>
                      </a:pPr>
                      <a:r>
                        <a:rPr lang="vi-VN" sz="1200" dirty="0">
                          <a:solidFill>
                            <a:schemeClr val="tx1"/>
                          </a:solidFill>
                          <a:effectLst/>
                        </a:rPr>
                        <a:t> </a:t>
                      </a:r>
                      <a:endParaRPr lang="en-US" sz="1100" dirty="0">
                        <a:solidFill>
                          <a:schemeClr val="tx1"/>
                        </a:solidFill>
                        <a:effectLst/>
                      </a:endParaRPr>
                    </a:p>
                    <a:p>
                      <a:pPr>
                        <a:spcBef>
                          <a:spcPts val="5"/>
                        </a:spcBef>
                        <a:spcAft>
                          <a:spcPts val="0"/>
                        </a:spcAft>
                        <a:tabLst>
                          <a:tab pos="194945" algn="l"/>
                        </a:tabLst>
                      </a:pPr>
                      <a:r>
                        <a:rPr lang="vi-VN" sz="1200" dirty="0">
                          <a:solidFill>
                            <a:schemeClr val="tx1"/>
                          </a:solidFill>
                          <a:effectLst/>
                        </a:rPr>
                        <a:t> </a:t>
                      </a:r>
                      <a:endParaRPr lang="en-US" sz="1100" dirty="0">
                        <a:solidFill>
                          <a:schemeClr val="tx1"/>
                        </a:solidFill>
                        <a:effectLst/>
                      </a:endParaRPr>
                    </a:p>
                    <a:p>
                      <a:pPr>
                        <a:lnSpc>
                          <a:spcPct val="107000"/>
                        </a:lnSpc>
                        <a:spcAft>
                          <a:spcPts val="800"/>
                        </a:spcAft>
                      </a:pPr>
                      <a:r>
                        <a:rPr lang="vi-VN"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034354868"/>
                  </a:ext>
                </a:extLst>
              </a:tr>
            </a:tbl>
          </a:graphicData>
        </a:graphic>
      </p:graphicFrame>
      <p:sp>
        <p:nvSpPr>
          <p:cNvPr id="6" name="Rectangle 1"/>
          <p:cNvSpPr>
            <a:spLocks noChangeArrowheads="1"/>
          </p:cNvSpPr>
          <p:nvPr/>
        </p:nvSpPr>
        <p:spPr bwMode="auto">
          <a:xfrm>
            <a:off x="163094" y="607769"/>
            <a:ext cx="32969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:DataNguoiDung_Interface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924155747"/>
              </p:ext>
            </p:extLst>
          </p:nvPr>
        </p:nvGraphicFramePr>
        <p:xfrm>
          <a:off x="10058399" y="861180"/>
          <a:ext cx="5259459" cy="3710279"/>
        </p:xfrm>
        <a:graphic>
          <a:graphicData uri="http://schemas.openxmlformats.org/drawingml/2006/table">
            <a:tbl>
              <a:tblPr firstRow="1" firstCol="1" bandRow="1">
                <a:tableStyleId>{20FD0E5D-14E3-4FAD-AC52-2299CC61AF38}</a:tableStyleId>
              </a:tblPr>
              <a:tblGrid>
                <a:gridCol w="1432710">
                  <a:extLst>
                    <a:ext uri="{9D8B030D-6E8A-4147-A177-3AD203B41FA5}">
                      <a16:colId xmlns:a16="http://schemas.microsoft.com/office/drawing/2014/main" val="1079508751"/>
                    </a:ext>
                  </a:extLst>
                </a:gridCol>
                <a:gridCol w="1674589">
                  <a:extLst>
                    <a:ext uri="{9D8B030D-6E8A-4147-A177-3AD203B41FA5}">
                      <a16:colId xmlns:a16="http://schemas.microsoft.com/office/drawing/2014/main" val="2748952214"/>
                    </a:ext>
                  </a:extLst>
                </a:gridCol>
                <a:gridCol w="1303768">
                  <a:extLst>
                    <a:ext uri="{9D8B030D-6E8A-4147-A177-3AD203B41FA5}">
                      <a16:colId xmlns:a16="http://schemas.microsoft.com/office/drawing/2014/main" val="3111168464"/>
                    </a:ext>
                  </a:extLst>
                </a:gridCol>
                <a:gridCol w="848392">
                  <a:extLst>
                    <a:ext uri="{9D8B030D-6E8A-4147-A177-3AD203B41FA5}">
                      <a16:colId xmlns:a16="http://schemas.microsoft.com/office/drawing/2014/main" val="899954408"/>
                    </a:ext>
                  </a:extLst>
                </a:gridCol>
              </a:tblGrid>
              <a:tr h="149488">
                <a:tc>
                  <a:txBody>
                    <a:bodyPr/>
                    <a:lstStyle/>
                    <a:p>
                      <a:pPr algn="ctr">
                        <a:lnSpc>
                          <a:spcPct val="107000"/>
                        </a:lnSpc>
                        <a:spcAft>
                          <a:spcPts val="800"/>
                        </a:spcAft>
                      </a:pPr>
                      <a:r>
                        <a:rPr lang="vi-VN" sz="900" dirty="0">
                          <a:effectLst/>
                        </a:rPr>
                        <a:t>Tên thuộc tính</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a:effectLst/>
                        </a:rPr>
                        <a:t>Mô tả</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a:effectLst/>
                        </a:rPr>
                        <a:t>Kiểu</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a:effectLst/>
                        </a:rPr>
                        <a:t>Phạm vi</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extLst>
                  <a:ext uri="{0D108BD9-81ED-4DB2-BD59-A6C34878D82A}">
                    <a16:rowId xmlns:a16="http://schemas.microsoft.com/office/drawing/2014/main" val="2184933686"/>
                  </a:ext>
                </a:extLst>
              </a:tr>
              <a:tr h="1468203">
                <a:tc>
                  <a:txBody>
                    <a:bodyPr/>
                    <a:lstStyle/>
                    <a:p>
                      <a:pPr marL="342900" lvl="0" indent="-342900" rtl="0">
                        <a:spcAft>
                          <a:spcPts val="0"/>
                        </a:spcAft>
                        <a:buSzPts val="1350"/>
                        <a:buFont typeface="Times New Roman" panose="02020603050405020304" pitchFamily="18" charset="0"/>
                        <a:buChar char="-"/>
                        <a:tabLst>
                          <a:tab pos="195580" algn="l"/>
                        </a:tabLst>
                      </a:pPr>
                      <a:r>
                        <a:rPr lang="vi-VN" sz="900" dirty="0">
                          <a:effectLst/>
                        </a:rPr>
                        <a:t>MaNV</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TenNV</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DiaChi</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Luong</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Email</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NgaySinh</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GioiTinh</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ChucVu</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marL="342900" lvl="0" indent="-342900" rtl="0">
                        <a:spcAft>
                          <a:spcPts val="0"/>
                        </a:spcAft>
                        <a:buSzPts val="1350"/>
                        <a:buFont typeface="Times New Roman" panose="02020603050405020304" pitchFamily="18" charset="0"/>
                        <a:buChar char="-"/>
                        <a:tabLst>
                          <a:tab pos="195580" algn="l"/>
                        </a:tabLst>
                      </a:pPr>
                      <a:r>
                        <a:rPr lang="vi-VN" sz="900" dirty="0">
                          <a:effectLst/>
                        </a:rPr>
                        <a:t>Mã nhân viên</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Tên nhân viên</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Địa chỉ</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Lương nhân viên</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Địa chỉ email</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Ngày sinh</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Giới tính</a:t>
                      </a:r>
                      <a:endParaRPr lang="en-US" sz="800" dirty="0">
                        <a:effectLst/>
                      </a:endParaRPr>
                    </a:p>
                    <a:p>
                      <a:pPr marL="342900" lvl="0" indent="-342900">
                        <a:spcAft>
                          <a:spcPts val="0"/>
                        </a:spcAft>
                        <a:buSzPts val="1350"/>
                        <a:buFont typeface="Times New Roman" panose="02020603050405020304" pitchFamily="18" charset="0"/>
                        <a:buChar char="-"/>
                        <a:tabLst>
                          <a:tab pos="195580" algn="l"/>
                        </a:tabLst>
                      </a:pPr>
                      <a:r>
                        <a:rPr lang="vi-VN" sz="900" dirty="0">
                          <a:effectLst/>
                        </a:rPr>
                        <a:t>Chức vụ</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marL="342900" lvl="0" indent="-342900" rtl="0">
                        <a:spcAft>
                          <a:spcPts val="0"/>
                        </a:spcAft>
                        <a:buSzPts val="1350"/>
                        <a:buFont typeface="Times New Roman" panose="02020603050405020304" pitchFamily="18" charset="0"/>
                        <a:buChar char="-"/>
                      </a:pPr>
                      <a:r>
                        <a:rPr lang="vi-VN" sz="900">
                          <a:effectLst/>
                        </a:rPr>
                        <a:t>Int</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String</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String</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Float</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String</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Date</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String</a:t>
                      </a:r>
                      <a:endParaRPr lang="en-US" sz="800">
                        <a:effectLst/>
                      </a:endParaRPr>
                    </a:p>
                    <a:p>
                      <a:pPr marL="342900" lvl="0" indent="-342900">
                        <a:spcAft>
                          <a:spcPts val="0"/>
                        </a:spcAft>
                        <a:buSzPts val="1350"/>
                        <a:buFont typeface="Times New Roman" panose="02020603050405020304" pitchFamily="18" charset="0"/>
                        <a:buChar char="-"/>
                      </a:pPr>
                      <a:r>
                        <a:rPr lang="vi-VN" sz="900">
                          <a:effectLst/>
                        </a:rPr>
                        <a:t>String</a:t>
                      </a:r>
                      <a:endParaRPr lang="en-US" sz="800">
                        <a:effectLst/>
                      </a:endParaRPr>
                    </a:p>
                    <a:p>
                      <a:pPr>
                        <a:spcAft>
                          <a:spcPts val="0"/>
                        </a:spcAft>
                      </a:pPr>
                      <a:r>
                        <a:rPr lang="vi-VN" sz="900">
                          <a:effectLst/>
                        </a:rPr>
                        <a:t> </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marL="342900" lvl="0" indent="-342900" rtl="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endParaRPr>
                    </a:p>
                    <a:p>
                      <a:pPr marL="342900" lvl="0" indent="-342900">
                        <a:spcAft>
                          <a:spcPts val="0"/>
                        </a:spcAft>
                        <a:buSzPts val="1350"/>
                        <a:buFont typeface="Times New Roman" panose="02020603050405020304" pitchFamily="18" charset="0"/>
                        <a:buChar char="-"/>
                        <a:tabLst>
                          <a:tab pos="194945" algn="l"/>
                        </a:tabLst>
                      </a:pPr>
                      <a:r>
                        <a:rPr lang="vi-VN" sz="900">
                          <a:effectLst/>
                        </a:rPr>
                        <a:t>Private</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extLst>
                  <a:ext uri="{0D108BD9-81ED-4DB2-BD59-A6C34878D82A}">
                    <a16:rowId xmlns:a16="http://schemas.microsoft.com/office/drawing/2014/main" val="3506333074"/>
                  </a:ext>
                </a:extLst>
              </a:tr>
              <a:tr h="149488">
                <a:tc>
                  <a:txBody>
                    <a:bodyPr/>
                    <a:lstStyle/>
                    <a:p>
                      <a:pPr algn="ctr">
                        <a:lnSpc>
                          <a:spcPct val="107000"/>
                        </a:lnSpc>
                        <a:spcAft>
                          <a:spcPts val="800"/>
                        </a:spcAft>
                      </a:pPr>
                      <a:r>
                        <a:rPr lang="vi-VN" sz="900">
                          <a:effectLst/>
                        </a:rPr>
                        <a:t>Tên phương thức</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dirty="0">
                          <a:effectLst/>
                        </a:rPr>
                        <a:t>Mô tả</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a:effectLst/>
                        </a:rPr>
                        <a:t>Kiểu dữ liệu</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algn="ctr">
                        <a:lnSpc>
                          <a:spcPct val="107000"/>
                        </a:lnSpc>
                        <a:spcAft>
                          <a:spcPts val="800"/>
                        </a:spcAft>
                      </a:pPr>
                      <a:r>
                        <a:rPr lang="vi-VN" sz="900">
                          <a:effectLst/>
                        </a:rPr>
                        <a:t>Phạm vi</a:t>
                      </a:r>
                      <a:endParaRPr lang="en-US" sz="9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extLst>
                  <a:ext uri="{0D108BD9-81ED-4DB2-BD59-A6C34878D82A}">
                    <a16:rowId xmlns:a16="http://schemas.microsoft.com/office/drawing/2014/main" val="208516566"/>
                  </a:ext>
                </a:extLst>
              </a:tr>
              <a:tr h="1649121">
                <a:tc>
                  <a:txBody>
                    <a:bodyPr/>
                    <a:lstStyle/>
                    <a:p>
                      <a:pPr marL="342900" lvl="0" indent="-342900" rtl="0">
                        <a:spcBef>
                          <a:spcPts val="5"/>
                        </a:spcBef>
                        <a:spcAft>
                          <a:spcPts val="0"/>
                        </a:spcAft>
                        <a:buFont typeface="Times New Roman" panose="02020603050405020304" pitchFamily="18" charset="0"/>
                        <a:buChar char="-"/>
                        <a:tabLst>
                          <a:tab pos="195580" algn="l"/>
                        </a:tabLst>
                      </a:pPr>
                      <a:r>
                        <a:rPr lang="vi-VN" sz="900">
                          <a:effectLst/>
                        </a:rPr>
                        <a:t>getColumnNames()</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getData()</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insertNhanVien()</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updateNhanVien()</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deleteNhanVien()</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timNhanVien()</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tinhTongLuong</a:t>
                      </a:r>
                      <a:endParaRPr lang="en-US" sz="800">
                        <a:effectLst/>
                      </a:endParaRPr>
                    </a:p>
                    <a:p>
                      <a:pPr>
                        <a:spcBef>
                          <a:spcPts val="5"/>
                        </a:spcBef>
                        <a:spcAft>
                          <a:spcPts val="0"/>
                        </a:spcAft>
                        <a:tabLst>
                          <a:tab pos="195580" algn="l"/>
                        </a:tabLst>
                      </a:pPr>
                      <a:r>
                        <a:rPr lang="vi-VN" sz="900">
                          <a:effectLst/>
                        </a:rPr>
                        <a:t>     NhanVien()</a:t>
                      </a:r>
                      <a:endParaRPr lang="en-US" sz="800">
                        <a:effectLst/>
                      </a:endParaRPr>
                    </a:p>
                    <a:p>
                      <a:pPr marL="342900" lvl="0" indent="-342900">
                        <a:spcBef>
                          <a:spcPts val="5"/>
                        </a:spcBef>
                        <a:spcAft>
                          <a:spcPts val="0"/>
                        </a:spcAft>
                        <a:buFont typeface="Times New Roman" panose="02020603050405020304" pitchFamily="18" charset="0"/>
                        <a:buChar char="-"/>
                        <a:tabLst>
                          <a:tab pos="195580" algn="l"/>
                        </a:tabLst>
                      </a:pPr>
                      <a:r>
                        <a:rPr lang="vi-VN" sz="900">
                          <a:effectLst/>
                        </a:rPr>
                        <a:t>NhanVien()</a:t>
                      </a:r>
                      <a:endParaRPr lang="en-US" sz="80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marL="342900" lvl="0" indent="-342900" rtl="0">
                        <a:spcBef>
                          <a:spcPts val="5"/>
                        </a:spcBef>
                        <a:spcAft>
                          <a:spcPts val="0"/>
                        </a:spcAft>
                        <a:buSzPts val="1400"/>
                        <a:buFont typeface="Times New Roman" panose="02020603050405020304" pitchFamily="18" charset="0"/>
                        <a:buChar char="-"/>
                      </a:pPr>
                      <a:r>
                        <a:rPr lang="vi-VN" sz="800" dirty="0">
                          <a:effectLst/>
                        </a:rPr>
                        <a:t>lấy danh sách tên các cột trong bảng</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800" dirty="0">
                          <a:effectLst/>
                        </a:rPr>
                        <a:t>lấy dữ liệu từ bảng </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Thêm nhân viên</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Cập nhập tt nhân viên</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Xóa nhân viên</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Tìm nhân viên</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Tính tổng lương</a:t>
                      </a:r>
                      <a:endParaRPr lang="en-US" sz="800" dirty="0">
                        <a:effectLst/>
                      </a:endParaRPr>
                    </a:p>
                    <a:p>
                      <a:pPr marL="342900" lvl="0" indent="-342900">
                        <a:spcBef>
                          <a:spcPts val="5"/>
                        </a:spcBef>
                        <a:spcAft>
                          <a:spcPts val="0"/>
                        </a:spcAft>
                        <a:buSzPts val="1400"/>
                        <a:buFont typeface="Times New Roman" panose="02020603050405020304" pitchFamily="18" charset="0"/>
                        <a:buChar char="-"/>
                      </a:pPr>
                      <a:r>
                        <a:rPr lang="vi-VN" sz="900" dirty="0">
                          <a:effectLst/>
                        </a:rPr>
                        <a:t>Không đối số</a:t>
                      </a:r>
                      <a:endParaRPr lang="en-US" sz="800" dirty="0">
                        <a:effectLst/>
                        <a:latin typeface="Times New Roman" panose="02020603050405020304" pitchFamily="18" charset="0"/>
                        <a:ea typeface="Calibri" panose="020F0502020204030204" pitchFamily="34" charset="0"/>
                        <a:cs typeface="Arial" panose="020B0604020202020204" pitchFamily="34" charset="0"/>
                      </a:endParaRPr>
                    </a:p>
                  </a:txBody>
                  <a:tcPr marL="52384" marR="52384" marT="0" marB="0">
                    <a:solidFill>
                      <a:schemeClr val="bg1"/>
                    </a:solidFill>
                  </a:tcPr>
                </a:tc>
                <a:tc>
                  <a:txBody>
                    <a:bodyPr/>
                    <a:lstStyle/>
                    <a:p>
                      <a:pPr marL="342900" lvl="0" indent="-342900" algn="just" rtl="0">
                        <a:lnSpc>
                          <a:spcPts val="1650"/>
                        </a:lnSpc>
                        <a:spcAft>
                          <a:spcPts val="0"/>
                        </a:spcAft>
                        <a:buSzPts val="1350"/>
                        <a:buFont typeface="Times New Roman" panose="02020603050405020304" pitchFamily="18" charset="0"/>
                        <a:buChar char="-"/>
                      </a:pPr>
                      <a:r>
                        <a:rPr lang="vi-VN" sz="900" dirty="0">
                          <a:effectLst/>
                        </a:rPr>
                        <a:t>Vector&lt;String&gt;</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Vector&lt;Vector&lt;Object&gt;&gt;</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Boolean</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Boolean</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Boolean</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Vector&lt;Vector&lt;Object&gt;&gt;</a:t>
                      </a:r>
                      <a:endParaRPr lang="en-US" sz="800" dirty="0">
                        <a:effectLst/>
                      </a:endParaRPr>
                    </a:p>
                    <a:p>
                      <a:pPr marL="342900" lvl="0" indent="-342900" algn="just">
                        <a:lnSpc>
                          <a:spcPts val="1650"/>
                        </a:lnSpc>
                        <a:spcAft>
                          <a:spcPts val="0"/>
                        </a:spcAft>
                        <a:buSzPts val="1350"/>
                        <a:buFont typeface="Times New Roman" panose="02020603050405020304" pitchFamily="18" charset="0"/>
                        <a:buChar char="-"/>
                      </a:pPr>
                      <a:r>
                        <a:rPr lang="vi-VN" sz="900" dirty="0">
                          <a:effectLst/>
                        </a:rPr>
                        <a:t>Float</a:t>
                      </a:r>
                      <a:endParaRPr lang="en-US"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tc>
                  <a:txBody>
                    <a:bodyPr/>
                    <a:lstStyle/>
                    <a:p>
                      <a:pPr marL="342900" lvl="0" indent="-342900" rtl="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marL="342900" lvl="0" indent="-342900">
                        <a:spcBef>
                          <a:spcPts val="5"/>
                        </a:spcBef>
                        <a:spcAft>
                          <a:spcPts val="0"/>
                        </a:spcAft>
                        <a:buSzPts val="1350"/>
                        <a:buFont typeface="Times New Roman" panose="02020603050405020304" pitchFamily="18" charset="0"/>
                        <a:buChar char="-"/>
                        <a:tabLst>
                          <a:tab pos="194945" algn="l"/>
                        </a:tabLst>
                      </a:pPr>
                      <a:r>
                        <a:rPr lang="vi-VN" sz="900" dirty="0">
                          <a:effectLst/>
                        </a:rPr>
                        <a:t>Public</a:t>
                      </a:r>
                      <a:endParaRPr lang="en-US" sz="800" dirty="0">
                        <a:effectLst/>
                      </a:endParaRPr>
                    </a:p>
                    <a:p>
                      <a:pPr>
                        <a:lnSpc>
                          <a:spcPct val="107000"/>
                        </a:lnSpc>
                        <a:spcAft>
                          <a:spcPts val="800"/>
                        </a:spcAft>
                      </a:pPr>
                      <a:r>
                        <a:rPr lang="vi-VN" sz="900" dirty="0">
                          <a:effectLst/>
                        </a:rPr>
                        <a:t> </a:t>
                      </a:r>
                      <a:endParaRPr lang="en-US" sz="9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2384" marR="52384" marT="0" marB="0">
                    <a:solidFill>
                      <a:schemeClr val="bg1"/>
                    </a:solidFill>
                  </a:tcPr>
                </a:tc>
                <a:extLst>
                  <a:ext uri="{0D108BD9-81ED-4DB2-BD59-A6C34878D82A}">
                    <a16:rowId xmlns:a16="http://schemas.microsoft.com/office/drawing/2014/main" val="3401087237"/>
                  </a:ext>
                </a:extLst>
              </a:tr>
            </a:tbl>
          </a:graphicData>
        </a:graphic>
      </p:graphicFrame>
      <p:sp>
        <p:nvSpPr>
          <p:cNvPr id="10" name="Rectangle 3"/>
          <p:cNvSpPr>
            <a:spLocks noChangeArrowheads="1"/>
          </p:cNvSpPr>
          <p:nvPr/>
        </p:nvSpPr>
        <p:spPr bwMode="auto">
          <a:xfrm>
            <a:off x="10058399" y="184072"/>
            <a:ext cx="525946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95263"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95263"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95263"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95263"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95263"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95263"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95263"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95263"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95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95263" algn="l"/>
              </a:tabLst>
            </a:pPr>
            <a:r>
              <a:rPr kumimoji="0" lang="vi-VN" alt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Giao Diện :DataNhanVien_Interface</a:t>
            </a:r>
            <a:endParaRPr kumimoji="0" lang="en-US" altLang="en-US" sz="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263" algn="l"/>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77778E-6 -6.17284E-7 L 0.27656 0.04012 C 0.33472 0.04907 0.42135 0.05401 0.5118 0.05401 C 0.61493 0.05401 0.69739 0.04907 0.75555 0.04012 L 1.03229 -6.17284E-7 " pathEditMode="relative" rAng="0" ptsTypes="AAAAA">
                                      <p:cBhvr>
                                        <p:cTn id="6" dur="2000" fill="hold"/>
                                        <p:tgtEl>
                                          <p:spTgt spid="5"/>
                                        </p:tgtEl>
                                        <p:attrNameLst>
                                          <p:attrName>ppt_x</p:attrName>
                                          <p:attrName>ppt_y</p:attrName>
                                        </p:attrNameLst>
                                      </p:cBhvr>
                                      <p:rCtr x="51615" y="2685"/>
                                    </p:animMotion>
                                  </p:childTnLst>
                                </p:cTn>
                              </p:par>
                              <p:par>
                                <p:cTn id="7" presetID="37" presetClass="path" presetSubtype="0" accel="50000" decel="50000" fill="hold" grpId="0" nodeType="withEffect">
                                  <p:stCondLst>
                                    <p:cond delay="0"/>
                                  </p:stCondLst>
                                  <p:childTnLst>
                                    <p:animMotion origin="layout" path="M -2.77778E-7 -3.58025E-6 L 0.27656 0.04013 C 0.33472 0.04908 0.42135 0.05402 0.51181 0.05402 C 0.61493 0.05402 0.6974 0.04908 0.75556 0.04013 L 1.03229 -3.58025E-6 " pathEditMode="relative" rAng="0" ptsTypes="AAAAA">
                                      <p:cBhvr>
                                        <p:cTn id="8" dur="2000" fill="hold"/>
                                        <p:tgtEl>
                                          <p:spTgt spid="6"/>
                                        </p:tgtEl>
                                        <p:attrNameLst>
                                          <p:attrName>ppt_x</p:attrName>
                                          <p:attrName>ppt_y</p:attrName>
                                        </p:attrNameLst>
                                      </p:cBhvr>
                                      <p:rCtr x="51615" y="268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1.06667 0.08333 L -0.71406 0.06142 C -0.63993 0.05648 -0.52934 0.05401 -0.41406 0.05401 C -0.28247 0.05401 -0.17726 0.05648 -0.1033 0.06142 L 0.25 0.08333 " pathEditMode="relative" rAng="0" ptsTypes="AAAAA">
                                      <p:cBhvr>
                                        <p:cTn id="12" dur="2000" spd="-100000" fill="hold"/>
                                        <p:tgtEl>
                                          <p:spTgt spid="9"/>
                                        </p:tgtEl>
                                        <p:attrNameLst>
                                          <p:attrName>ppt_x</p:attrName>
                                          <p:attrName>ppt_y</p:attrName>
                                        </p:attrNameLst>
                                      </p:cBhvr>
                                      <p:rCtr x="65833" y="-1481"/>
                                    </p:animMotion>
                                  </p:childTnLst>
                                </p:cTn>
                              </p:par>
                              <p:par>
                                <p:cTn id="13" presetID="37" presetClass="path" presetSubtype="0" accel="50000" decel="50000" fill="hold" grpId="0" nodeType="withEffect">
                                  <p:stCondLst>
                                    <p:cond delay="0"/>
                                  </p:stCondLst>
                                  <p:childTnLst>
                                    <p:animMotion origin="layout" path="M -1.06667 0.08333 L -0.71406 0.06142 C -0.63993 0.05648 -0.52934 0.05401 -0.41406 0.05401 C -0.28247 0.05401 -0.17726 0.05648 -0.1033 0.06142 L 0.25 0.08333 " pathEditMode="relative" rAng="0" ptsTypes="AAAAA">
                                      <p:cBhvr>
                                        <p:cTn id="14" dur="2000" spd="-100000" fill="hold"/>
                                        <p:tgtEl>
                                          <p:spTgt spid="10"/>
                                        </p:tgtEl>
                                        <p:attrNameLst>
                                          <p:attrName>ppt_x</p:attrName>
                                          <p:attrName>ppt_y</p:attrName>
                                        </p:attrNameLst>
                                      </p:cBhvr>
                                      <p:rCtr x="65833" y="-1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2002</Words>
  <Application>Microsoft Office PowerPoint</Application>
  <PresentationFormat>On-screen Show (16:9)</PresentationFormat>
  <Paragraphs>695</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Times New Roman</vt:lpstr>
      <vt:lpstr>Squada One</vt:lpstr>
      <vt:lpstr>Livvic</vt:lpstr>
      <vt:lpstr>Calibri</vt:lpstr>
      <vt:lpstr>Sitka Banner</vt:lpstr>
      <vt:lpstr>Roboto Condensed</vt:lpstr>
      <vt:lpstr>Fira Sans Extra Condensed Medium</vt:lpstr>
      <vt:lpstr>Arial</vt:lpstr>
      <vt:lpstr>Tech Startup XL by Slidesgo</vt:lpstr>
      <vt:lpstr>Đề tài OOP58 :  QUẢN LÝ BÁN BÁNH KẸO                                                                                 </vt:lpstr>
      <vt:lpstr>Lường Văn Chung</vt:lpstr>
      <vt:lpstr>Giới thiệu về đề tài </vt:lpstr>
      <vt:lpstr>Kế hoạch làm đề tài.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BẢN THIẾT KẾ GIAO DIỆN TRONG DIAGRAM.IO</vt:lpstr>
      <vt:lpstr>PowerPoint Presentation</vt:lpstr>
      <vt:lpstr>Phát triển giao diện người dùng</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STARTUP</dc:title>
  <dc:creator>Chung Lường Văn</dc:creator>
  <cp:lastModifiedBy>hc</cp:lastModifiedBy>
  <cp:revision>19</cp:revision>
  <dcterms:modified xsi:type="dcterms:W3CDTF">2023-10-16T16:19:44Z</dcterms:modified>
</cp:coreProperties>
</file>